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8"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17"/>
    <p:restoredTop sz="78613" autoAdjust="0"/>
  </p:normalViewPr>
  <p:slideViewPr>
    <p:cSldViewPr snapToGrid="0" snapToObjects="1" showGuides="1">
      <p:cViewPr varScale="1">
        <p:scale>
          <a:sx n="52" d="100"/>
          <a:sy n="52" d="100"/>
        </p:scale>
        <p:origin x="1308"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04493-2024-BF4D-9A14-6B3E467C51A8}"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9F7BE-F1BA-494A-83AB-298EAA119D78}" type="slidenum">
              <a:rPr lang="en-US" smtClean="0"/>
              <a:t>‹#›</a:t>
            </a:fld>
            <a:endParaRPr lang="en-US"/>
          </a:p>
        </p:txBody>
      </p:sp>
    </p:spTree>
    <p:extLst>
      <p:ext uri="{BB962C8B-B14F-4D97-AF65-F5344CB8AC3E}">
        <p14:creationId xmlns:p14="http://schemas.microsoft.com/office/powerpoint/2010/main" val="1250305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ifs.gov.au/agrc/publications/is-it-gambling-or-game#3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ifs.gov.au/agrc/publications/is-it-gambling-or-game#3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ustraliainstitute.org.au/wp-content/uploads/2020/12/P860-Risks-to-kids-from-video-games-Web.pdf"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videogames.org.au/skin-betting" TargetMode="External"/><Relationship Id="rId4" Type="http://schemas.openxmlformats.org/officeDocument/2006/relationships/hyperlink" Target="https://www.gambleaware.nsw.gov.au/resources-and-education/check-out-our-research/grant-funded-research"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gambleaware.nsw.gov.au/resources-and-education/check-out-our-research/grant-funded-research"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gamban.com/"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betblocker.org/" TargetMode="External"/><Relationship Id="rId5" Type="http://schemas.openxmlformats.org/officeDocument/2006/relationships/hyperlink" Target="https://www.responsiblegambling.nsw.gov.au/home/gambleaware/manage-your-gambling/www.betfilter.com" TargetMode="External"/><Relationship Id="rId4" Type="http://schemas.openxmlformats.org/officeDocument/2006/relationships/hyperlink" Target="https://www.gamblock.com/"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theguardian.com/society/2020/mar/27/children-more-likely-to-become-gamblers-due-to-high-volume-of-betting-ad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gambleaware.nsw.gov.au/learn-about-gambling/gamble-more-safel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gambleaware.nsw.gov.au/supporting-someone/supporting-young-peopl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07000"/>
              </a:lnSpc>
              <a:spcAft>
                <a:spcPts val="800"/>
              </a:spcAft>
              <a:buFont typeface="Arial" panose="020B0604020202020204" pitchFamily="34" charset="0"/>
              <a:buChar char="•"/>
            </a:pPr>
            <a:r>
              <a:rPr lang="en-AU" dirty="0">
                <a:latin typeface="Public Sans" pitchFamily="2" charset="0"/>
                <a:cs typeface="Arial" panose="020B0604020202020204" pitchFamily="34" charset="0"/>
              </a:rPr>
              <a:t>Facilitator's self-introduction: Name, role and organisation</a:t>
            </a:r>
            <a:endParaRPr lang="en-US" dirty="0">
              <a:latin typeface="Public Sans" pitchFamily="2" charset="0"/>
              <a:cs typeface="Arial" panose="020B0604020202020204" pitchFamily="34" charset="0"/>
            </a:endParaRPr>
          </a:p>
          <a:p>
            <a:pPr marL="228600" indent="-228600">
              <a:lnSpc>
                <a:spcPct val="107000"/>
              </a:lnSpc>
              <a:spcAft>
                <a:spcPts val="800"/>
              </a:spcAft>
              <a:buFont typeface="Arial" panose="020B0604020202020204" pitchFamily="34" charset="0"/>
              <a:buChar char="•"/>
            </a:pPr>
            <a:r>
              <a:rPr lang="en-AU" dirty="0">
                <a:latin typeface="Public Sans" pitchFamily="2" charset="0"/>
                <a:cs typeface="Arial" panose="020B0604020202020204" pitchFamily="34" charset="0"/>
              </a:rPr>
              <a:t>Acknowledgement of Country.</a:t>
            </a:r>
          </a:p>
          <a:p>
            <a:endParaRPr lang="en-AU" b="1" dirty="0">
              <a:latin typeface="Public Sans" pitchFamily="2" charset="0"/>
              <a:cs typeface="Arial" panose="020B0604020202020204" pitchFamily="34" charset="0"/>
            </a:endParaRPr>
          </a:p>
          <a:p>
            <a:r>
              <a:rPr lang="en-AU" b="1" dirty="0">
                <a:latin typeface="Public Sans" pitchFamily="2" charset="0"/>
                <a:cs typeface="Arial" panose="020B0604020202020204" pitchFamily="34" charset="0"/>
              </a:rPr>
              <a:t>* Please enter facilitator’s name and organisation in the editable text box.</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1</a:t>
            </a:fld>
            <a:endParaRPr lang="en-US"/>
          </a:p>
        </p:txBody>
      </p:sp>
    </p:spTree>
    <p:extLst>
      <p:ext uri="{BB962C8B-B14F-4D97-AF65-F5344CB8AC3E}">
        <p14:creationId xmlns:p14="http://schemas.microsoft.com/office/powerpoint/2010/main" val="3008160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pitchFamily="2" charset="0"/>
                <a:cs typeface="Arial" panose="020B0604020202020204" pitchFamily="34" charset="0"/>
              </a:rPr>
              <a:t>Key findings about youth gambling prevalence in NSW in the past 12 month period at the time of the survey:</a:t>
            </a:r>
          </a:p>
          <a:p>
            <a:pPr marL="171450" indent="-171450">
              <a:buFont typeface="Arial" panose="020B0604020202020204" pitchFamily="34" charset="0"/>
              <a:buChar char="•"/>
            </a:pPr>
            <a:r>
              <a:rPr lang="en-AU" b="0" i="0" dirty="0">
                <a:solidFill>
                  <a:srgbClr val="333333"/>
                </a:solidFill>
                <a:effectLst/>
                <a:latin typeface="Public Sans" pitchFamily="2" charset="0"/>
                <a:cs typeface="Arial" panose="020B0604020202020204" pitchFamily="34" charset="0"/>
              </a:rPr>
              <a:t>29.8% had participated in monetary gambling and 40.1% had played games with gambling components. </a:t>
            </a:r>
          </a:p>
          <a:p>
            <a:pPr marL="171450" indent="-171450">
              <a:buFont typeface="Arial" panose="020B0604020202020204" pitchFamily="34" charset="0"/>
              <a:buChar char="•"/>
            </a:pPr>
            <a:r>
              <a:rPr lang="en-AU" sz="1200" b="0" i="0" u="none" strike="noStrike" baseline="0" dirty="0">
                <a:solidFill>
                  <a:srgbClr val="000000"/>
                </a:solidFill>
                <a:latin typeface="Public Sans" pitchFamily="2" charset="0"/>
                <a:cs typeface="Arial" panose="020B0604020202020204" pitchFamily="34" charset="0"/>
              </a:rPr>
              <a:t>The most popular gambling activities were: private betting (17.1%), </a:t>
            </a:r>
            <a:r>
              <a:rPr lang="en-AU" sz="1200" b="0" i="0" u="none" strike="noStrike" baseline="0" dirty="0" err="1">
                <a:solidFill>
                  <a:srgbClr val="000000"/>
                </a:solidFill>
                <a:latin typeface="Public Sans" pitchFamily="2" charset="0"/>
                <a:cs typeface="Arial" panose="020B0604020202020204" pitchFamily="34" charset="0"/>
              </a:rPr>
              <a:t>scratchies</a:t>
            </a:r>
            <a:r>
              <a:rPr lang="en-AU" sz="1200" b="0" i="0" u="none" strike="noStrike" baseline="0" dirty="0">
                <a:solidFill>
                  <a:srgbClr val="000000"/>
                </a:solidFill>
                <a:latin typeface="Public Sans" pitchFamily="2" charset="0"/>
                <a:cs typeface="Arial" panose="020B0604020202020204" pitchFamily="34" charset="0"/>
              </a:rPr>
              <a:t>/lotteries (11%), bingo (6%) and keno (5.1%). </a:t>
            </a:r>
          </a:p>
          <a:p>
            <a:pPr marL="171450" indent="-171450">
              <a:buFont typeface="Arial" panose="020B0604020202020204" pitchFamily="34" charset="0"/>
              <a:buChar char="•"/>
            </a:pPr>
            <a:r>
              <a:rPr lang="en-AU" sz="1200" b="0" i="0" u="none" strike="noStrike" baseline="0" dirty="0">
                <a:solidFill>
                  <a:srgbClr val="000000"/>
                </a:solidFill>
                <a:latin typeface="Public Sans" pitchFamily="2" charset="0"/>
                <a:cs typeface="Arial" panose="020B0604020202020204" pitchFamily="34" charset="0"/>
              </a:rPr>
              <a:t>40.1% played at least one type of simulated gambling game.</a:t>
            </a:r>
          </a:p>
          <a:p>
            <a:pPr marL="171450" indent="-171450">
              <a:buFont typeface="Arial" panose="020B0604020202020204" pitchFamily="34" charset="0"/>
              <a:buChar char="•"/>
            </a:pPr>
            <a:r>
              <a:rPr lang="en-AU" sz="1200" b="0" i="0" u="none" strike="noStrike" baseline="0" dirty="0">
                <a:solidFill>
                  <a:srgbClr val="000000"/>
                </a:solidFill>
                <a:latin typeface="Public Sans" pitchFamily="2" charset="0"/>
                <a:cs typeface="Arial" panose="020B0604020202020204" pitchFamily="34" charset="0"/>
              </a:rPr>
              <a:t>Video games with ‘mini’ gambling components were the most played (31.7% ).</a:t>
            </a:r>
          </a:p>
          <a:p>
            <a:pPr marL="171450" indent="-171450">
              <a:buFont typeface="Arial" panose="020B0604020202020204" pitchFamily="34" charset="0"/>
              <a:buChar char="•"/>
            </a:pPr>
            <a:r>
              <a:rPr lang="en-AU" sz="1200" b="0" i="0" u="none" strike="noStrike" baseline="0" dirty="0">
                <a:solidFill>
                  <a:srgbClr val="000000"/>
                </a:solidFill>
                <a:latin typeface="Public Sans" pitchFamily="2" charset="0"/>
                <a:cs typeface="Arial" panose="020B0604020202020204" pitchFamily="34" charset="0"/>
              </a:rPr>
              <a:t>The most played simulated gambling components were wheel spinning, pokies and casino games. </a:t>
            </a:r>
            <a:endParaRPr lang="en-AU" dirty="0">
              <a:latin typeface="Public Sans" pitchFamily="2" charset="0"/>
            </a:endParaRP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10</a:t>
            </a:fld>
            <a:endParaRPr lang="en-US"/>
          </a:p>
        </p:txBody>
      </p:sp>
    </p:spTree>
    <p:extLst>
      <p:ext uri="{BB962C8B-B14F-4D97-AF65-F5344CB8AC3E}">
        <p14:creationId xmlns:p14="http://schemas.microsoft.com/office/powerpoint/2010/main" val="1976807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pitchFamily="2" charset="0"/>
              </a:rPr>
              <a:t>Overall, the average age survey respondents reported they had first gambled on any gambling activity was 11.6 years. </a:t>
            </a:r>
          </a:p>
          <a:p>
            <a:endParaRPr lang="en-AU" dirty="0">
              <a:latin typeface="Public Sans" pitchFamily="2" charset="0"/>
            </a:endParaRPr>
          </a:p>
          <a:p>
            <a:r>
              <a:rPr lang="en-AU" dirty="0">
                <a:latin typeface="Public Sans" pitchFamily="2" charset="0"/>
              </a:rPr>
              <a:t>Specific starting age for different gambling activities are: </a:t>
            </a:r>
          </a:p>
          <a:p>
            <a:r>
              <a:rPr lang="en-AU" dirty="0">
                <a:latin typeface="Public Sans" pitchFamily="2" charset="0"/>
              </a:rPr>
              <a:t>5- 9 years for race betting</a:t>
            </a:r>
          </a:p>
          <a:p>
            <a:r>
              <a:rPr lang="en-AU" dirty="0">
                <a:latin typeface="Public Sans" pitchFamily="2" charset="0"/>
              </a:rPr>
              <a:t>10-12 years for </a:t>
            </a:r>
            <a:r>
              <a:rPr lang="en-AU" dirty="0" err="1">
                <a:latin typeface="Public Sans" pitchFamily="2" charset="0"/>
              </a:rPr>
              <a:t>scratchies</a:t>
            </a:r>
            <a:r>
              <a:rPr lang="en-AU" dirty="0">
                <a:latin typeface="Public Sans" pitchFamily="2" charset="0"/>
              </a:rPr>
              <a:t>/lotteries, keno, and poker</a:t>
            </a:r>
          </a:p>
          <a:p>
            <a:r>
              <a:rPr lang="en-AU" dirty="0">
                <a:latin typeface="Public Sans" pitchFamily="2" charset="0"/>
              </a:rPr>
              <a:t>13-15 years for all other forms of gambling.</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11</a:t>
            </a:fld>
            <a:endParaRPr lang="en-US"/>
          </a:p>
        </p:txBody>
      </p:sp>
    </p:spTree>
    <p:extLst>
      <p:ext uri="{BB962C8B-B14F-4D97-AF65-F5344CB8AC3E}">
        <p14:creationId xmlns:p14="http://schemas.microsoft.com/office/powerpoint/2010/main" val="2607664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0A1633"/>
                </a:solidFill>
                <a:effectLst/>
                <a:latin typeface="Public Sans" pitchFamily="2" charset="0"/>
                <a:cs typeface="Arial" panose="020B0604020202020204" pitchFamily="34" charset="0"/>
              </a:rPr>
              <a:t>Underage gambling is illegal in Australia. Age restrictions to commercial gambling activities apply to people under 18 years of age. </a:t>
            </a:r>
          </a:p>
          <a:p>
            <a:r>
              <a:rPr lang="en-AU" b="0" i="0" dirty="0">
                <a:solidFill>
                  <a:srgbClr val="0A1633"/>
                </a:solidFill>
                <a:effectLst/>
                <a:latin typeface="Public Sans" pitchFamily="2" charset="0"/>
                <a:cs typeface="Arial" panose="020B0604020202020204" pitchFamily="34" charset="0"/>
              </a:rPr>
              <a:t>However, young people find they can sometimes get around the restrictions.  </a:t>
            </a:r>
          </a:p>
          <a:p>
            <a:r>
              <a:rPr lang="en-AU" b="0" i="0" dirty="0">
                <a:solidFill>
                  <a:srgbClr val="0A1633"/>
                </a:solidFill>
                <a:effectLst/>
                <a:latin typeface="Public Sans" pitchFamily="2" charset="0"/>
                <a:cs typeface="Arial" panose="020B0604020202020204" pitchFamily="34" charset="0"/>
              </a:rPr>
              <a:t>The table presents the most common ways young people access restricted gambling activities either online or in-person.</a:t>
            </a:r>
          </a:p>
          <a:p>
            <a:endParaRPr lang="en-AU" b="0" i="0" dirty="0">
              <a:solidFill>
                <a:srgbClr val="0A1633"/>
              </a:solidFill>
              <a:effectLst/>
              <a:latin typeface="Public Sans" pitchFamily="2" charset="0"/>
              <a:cs typeface="Arial" panose="020B0604020202020204" pitchFamily="34" charset="0"/>
            </a:endParaRPr>
          </a:p>
          <a:p>
            <a:r>
              <a:rPr lang="en-AU" b="0" i="0" dirty="0">
                <a:solidFill>
                  <a:srgbClr val="0A1633"/>
                </a:solidFill>
                <a:effectLst/>
                <a:latin typeface="Public Sans" pitchFamily="2" charset="0"/>
                <a:cs typeface="Arial" panose="020B0604020202020204" pitchFamily="34" charset="0"/>
              </a:rPr>
              <a:t>Highlight the fact that parents are most often funding and enabling these illegal activities. According to the Youth Gambling Survey 2020, about three quarters of the young people who had tried to participate in commercial gambling reported they had their parent’s permission. </a:t>
            </a:r>
            <a:endParaRPr lang="en-AU" dirty="0">
              <a:latin typeface="Public Sans" pitchFamily="2"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12</a:t>
            </a:fld>
            <a:endParaRPr lang="en-US"/>
          </a:p>
        </p:txBody>
      </p:sp>
    </p:spTree>
    <p:extLst>
      <p:ext uri="{BB962C8B-B14F-4D97-AF65-F5344CB8AC3E}">
        <p14:creationId xmlns:p14="http://schemas.microsoft.com/office/powerpoint/2010/main" val="1941808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ublic Sans" pitchFamily="2" charset="0"/>
                <a:cs typeface="Arial" panose="020B0604020202020204" pitchFamily="34" charset="0"/>
              </a:rPr>
              <a:t>Sources of money young people used for gambling include:</a:t>
            </a:r>
          </a:p>
          <a:p>
            <a:pPr marL="171450" indent="-171450">
              <a:buFont typeface="Arial" panose="020B0604020202020204" pitchFamily="34" charset="0"/>
              <a:buChar char="•"/>
            </a:pPr>
            <a:r>
              <a:rPr lang="en-US" dirty="0">
                <a:latin typeface="Public Sans" pitchFamily="2" charset="0"/>
                <a:cs typeface="Arial" panose="020B0604020202020204" pitchFamily="34" charset="0"/>
              </a:rPr>
              <a:t>pocket money (60.4%) - most common source of money for gambling </a:t>
            </a:r>
          </a:p>
          <a:p>
            <a:pPr marL="171450" indent="-171450">
              <a:buFont typeface="Arial" panose="020B0604020202020204" pitchFamily="34" charset="0"/>
              <a:buChar char="•"/>
            </a:pPr>
            <a:r>
              <a:rPr lang="en-US" dirty="0">
                <a:latin typeface="Public Sans" pitchFamily="2" charset="0"/>
                <a:cs typeface="Arial" panose="020B0604020202020204" pitchFamily="34" charset="0"/>
              </a:rPr>
              <a:t>money from a present (38.4%)</a:t>
            </a:r>
          </a:p>
          <a:p>
            <a:pPr marL="171450" indent="-171450">
              <a:buFont typeface="Arial" panose="020B0604020202020204" pitchFamily="34" charset="0"/>
              <a:buChar char="•"/>
            </a:pPr>
            <a:r>
              <a:rPr lang="en-US" dirty="0">
                <a:latin typeface="Public Sans" pitchFamily="2" charset="0"/>
                <a:cs typeface="Arial" panose="020B0604020202020204" pitchFamily="34" charset="0"/>
              </a:rPr>
              <a:t>money earned from a job (33.5%)</a:t>
            </a:r>
          </a:p>
          <a:p>
            <a:pPr marL="171450" indent="-171450">
              <a:buFont typeface="Arial" panose="020B0604020202020204" pitchFamily="34" charset="0"/>
              <a:buChar char="•"/>
            </a:pPr>
            <a:r>
              <a:rPr lang="en-US" b="0" dirty="0">
                <a:latin typeface="Public Sans" pitchFamily="2" charset="0"/>
                <a:cs typeface="Arial" panose="020B0604020202020204" pitchFamily="34" charset="0"/>
              </a:rPr>
              <a:t>money from parents specifically for gambling (31.3%) - </a:t>
            </a:r>
            <a:r>
              <a:rPr lang="en-AU" b="0" dirty="0">
                <a:latin typeface="Public Sans" pitchFamily="2" charset="0"/>
                <a:cs typeface="Arial" panose="020B0604020202020204" pitchFamily="34" charset="0"/>
              </a:rPr>
              <a:t>an alarming </a:t>
            </a:r>
            <a:r>
              <a:rPr lang="en-AU" dirty="0">
                <a:latin typeface="Public Sans" pitchFamily="2" charset="0"/>
                <a:cs typeface="Arial" panose="020B0604020202020204" pitchFamily="34" charset="0"/>
              </a:rPr>
              <a:t>fact is about one-third of young gamblers receive specific “gambling fund” from their parents.</a:t>
            </a:r>
            <a:endParaRPr lang="en-US" dirty="0">
              <a:latin typeface="Public Sans" pitchFamily="2"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13</a:t>
            </a:fld>
            <a:endParaRPr lang="en-US"/>
          </a:p>
        </p:txBody>
      </p:sp>
    </p:spTree>
    <p:extLst>
      <p:ext uri="{BB962C8B-B14F-4D97-AF65-F5344CB8AC3E}">
        <p14:creationId xmlns:p14="http://schemas.microsoft.com/office/powerpoint/2010/main" val="1942741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Public Sans" pitchFamily="2" charset="0"/>
                <a:cs typeface="Arial" panose="020B0604020202020204" pitchFamily="34" charset="0"/>
              </a:rPr>
              <a:t>The previous section introduces the concept of simulated gambling. This section digs a bit deeper into it. </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14</a:t>
            </a:fld>
            <a:endParaRPr lang="en-US"/>
          </a:p>
        </p:txBody>
      </p:sp>
    </p:spTree>
    <p:extLst>
      <p:ext uri="{BB962C8B-B14F-4D97-AF65-F5344CB8AC3E}">
        <p14:creationId xmlns:p14="http://schemas.microsoft.com/office/powerpoint/2010/main" val="1191431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pitchFamily="2" charset="0"/>
                <a:cs typeface="Arial" panose="020B0604020202020204" pitchFamily="34" charset="0"/>
              </a:rPr>
              <a:t>On a high level, gaming and gambling are converging in three ways:</a:t>
            </a:r>
          </a:p>
          <a:p>
            <a:pPr marL="228600" indent="-228600">
              <a:buFont typeface="Arial"/>
              <a:buAutoNum type="arabicPeriod"/>
            </a:pPr>
            <a:r>
              <a:rPr lang="en-AU" dirty="0">
                <a:latin typeface="Public Sans" pitchFamily="2" charset="0"/>
                <a:cs typeface="Arial" panose="020B0604020202020204" pitchFamily="34" charset="0"/>
              </a:rPr>
              <a:t>The line between gaming and gambling is blurry, there are many gambling-like features and themes in games.</a:t>
            </a:r>
          </a:p>
          <a:p>
            <a:pPr marL="171450" indent="-171450">
              <a:buFont typeface="Arial" panose="020B0604020202020204" pitchFamily="34" charset="0"/>
              <a:buChar char="•"/>
            </a:pPr>
            <a:r>
              <a:rPr lang="en-AU" sz="1200" dirty="0">
                <a:solidFill>
                  <a:schemeClr val="dk1"/>
                </a:solidFill>
                <a:latin typeface="Public Sans" pitchFamily="2" charset="0"/>
                <a:cs typeface="Arial" panose="020B0604020202020204" pitchFamily="34" charset="0"/>
              </a:rPr>
              <a:t>Gambling products incorporate gaming themes and elements to engage better with young audience.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200" dirty="0">
                <a:solidFill>
                  <a:schemeClr val="dk1"/>
                </a:solidFill>
                <a:latin typeface="Public Sans" pitchFamily="2" charset="0"/>
                <a:cs typeface="Arial" panose="020B0604020202020204" pitchFamily="34" charset="0"/>
              </a:rPr>
              <a:t>Many games replicate gambling products or have gambling like components.</a:t>
            </a:r>
          </a:p>
          <a:p>
            <a:pPr marL="171450" indent="-171450">
              <a:lnSpc>
                <a:spcPct val="150000"/>
              </a:lnSpc>
              <a:buFont typeface="Arial" panose="020B0604020202020204" pitchFamily="34" charset="0"/>
              <a:buChar char="•"/>
            </a:pPr>
            <a:r>
              <a:rPr lang="en-AU" sz="1200" dirty="0">
                <a:solidFill>
                  <a:schemeClr val="dk1"/>
                </a:solidFill>
                <a:latin typeface="Public Sans" pitchFamily="2" charset="0"/>
                <a:cs typeface="Arial" panose="020B0604020202020204" pitchFamily="34" charset="0"/>
              </a:rPr>
              <a:t>Frequent engagement with gambling like components can be inevitable to progress in a game.</a:t>
            </a:r>
          </a:p>
          <a:p>
            <a:pPr marL="171450" indent="-171450">
              <a:lnSpc>
                <a:spcPct val="150000"/>
              </a:lnSpc>
              <a:buFont typeface="Arial" panose="020B0604020202020204" pitchFamily="34" charset="0"/>
              <a:buChar char="•"/>
            </a:pPr>
            <a:r>
              <a:rPr lang="en-AU" sz="1200" dirty="0">
                <a:solidFill>
                  <a:schemeClr val="dk1"/>
                </a:solidFill>
                <a:latin typeface="Public Sans" pitchFamily="2" charset="0"/>
                <a:cs typeface="Arial" panose="020B0604020202020204" pitchFamily="34" charset="0"/>
              </a:rPr>
              <a:t>Players can gain advantages in games by purchasing loot boxes or virtual goods - using virtual credits.</a:t>
            </a:r>
          </a:p>
          <a:p>
            <a:pPr marL="171450" indent="-171450">
              <a:lnSpc>
                <a:spcPct val="150000"/>
              </a:lnSpc>
              <a:buFont typeface="Arial" panose="020B0604020202020204" pitchFamily="34" charset="0"/>
              <a:buChar char="•"/>
            </a:pPr>
            <a:r>
              <a:rPr lang="en-AU" sz="1200" dirty="0">
                <a:solidFill>
                  <a:schemeClr val="dk1"/>
                </a:solidFill>
                <a:latin typeface="Public Sans" pitchFamily="2" charset="0"/>
                <a:cs typeface="Arial" panose="020B0604020202020204" pitchFamily="34" charset="0"/>
              </a:rPr>
              <a:t>Players can spend real money to buy virtual credits.</a:t>
            </a:r>
          </a:p>
          <a:p>
            <a:pPr marL="0" indent="0">
              <a:lnSpc>
                <a:spcPct val="150000"/>
              </a:lnSpc>
              <a:buNone/>
            </a:pPr>
            <a:endParaRPr lang="en-AU" sz="1200" dirty="0">
              <a:solidFill>
                <a:schemeClr val="dk1"/>
              </a:solidFill>
              <a:latin typeface="Public Sans" pitchFamily="2"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AU" dirty="0">
                <a:latin typeface="Public Sans" pitchFamily="2" charset="0"/>
                <a:cs typeface="Arial" panose="020B0604020202020204" pitchFamily="34" charset="0"/>
              </a:rPr>
              <a:t>2. Gambling in-game items outside of games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dirty="0">
                <a:latin typeface="Public Sans" pitchFamily="2" charset="0"/>
                <a:cs typeface="Arial" panose="020B0604020202020204" pitchFamily="34" charset="0"/>
              </a:rPr>
              <a:t>In-game items can be used for betting on third-party websites.</a:t>
            </a:r>
            <a:endParaRPr lang="en-US" dirty="0">
              <a:latin typeface="Public Sans" pitchFamily="2" charset="0"/>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latin typeface="Public Sans" pitchFamily="2" charset="0"/>
                <a:cs typeface="Arial" panose="020B0604020202020204" pitchFamily="34" charset="0"/>
              </a:rPr>
              <a:t>In-game items can be currencies, weapons, tools, allies, character options and cosmetic changes (“skins”).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latin typeface="Public Sans" pitchFamily="2" charset="0"/>
                <a:cs typeface="Arial" panose="020B0604020202020204" pitchFamily="34" charset="0"/>
              </a:rPr>
              <a:t>These virtual items can be earned through gameplay, but many video games allow players to purchase with virtual credits or real money.</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latin typeface="Public Sans" pitchFamily="2" charset="0"/>
                <a:cs typeface="Arial" panose="020B0604020202020204" pitchFamily="34" charset="0"/>
              </a:rPr>
              <a:t>The third-party websites are normally operated by overseas companies. Australian law and policy may not apply.</a:t>
            </a:r>
          </a:p>
          <a:p>
            <a:pPr marL="0" indent="0">
              <a:buFont typeface="Arial"/>
              <a:buNone/>
            </a:pPr>
            <a:endParaRPr lang="en-AU" dirty="0">
              <a:latin typeface="Public Sans" pitchFamily="2" charset="0"/>
              <a:cs typeface="Arial" panose="020B0604020202020204" pitchFamily="34" charset="0"/>
            </a:endParaRPr>
          </a:p>
          <a:p>
            <a:pPr marL="0" indent="0">
              <a:buFont typeface="Arial"/>
              <a:buNone/>
            </a:pPr>
            <a:r>
              <a:rPr lang="en-AU" dirty="0">
                <a:latin typeface="Public Sans" pitchFamily="2" charset="0"/>
                <a:cs typeface="Arial" panose="020B0604020202020204" pitchFamily="34" charset="0"/>
              </a:rPr>
              <a:t>3. Gambling advertising in games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solidFill>
                  <a:schemeClr val="dk1"/>
                </a:solidFill>
                <a:latin typeface="Public Sans" pitchFamily="2" charset="0"/>
                <a:cs typeface="Arial" panose="020B0604020202020204" pitchFamily="34" charset="0"/>
              </a:rPr>
              <a:t>Gambling is promoted on competitive gaming events (also know as Esports).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solidFill>
                  <a:schemeClr val="dk1"/>
                </a:solidFill>
                <a:latin typeface="Public Sans" pitchFamily="2" charset="0"/>
                <a:cs typeface="Arial" panose="020B0604020202020204" pitchFamily="34" charset="0"/>
              </a:rPr>
              <a:t>Esports betting is promoted within many video games.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solidFill>
                  <a:schemeClr val="dk1"/>
                </a:solidFill>
                <a:latin typeface="Public Sans" pitchFamily="2" charset="0"/>
                <a:cs typeface="Arial" panose="020B0604020202020204" pitchFamily="34" charset="0"/>
              </a:rPr>
              <a:t>Gaming and gambling promotions are shared and accessible from the one device, including in online games, social media and esports events.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solidFill>
                  <a:schemeClr val="dk1"/>
                </a:solidFill>
                <a:latin typeface="Public Sans" pitchFamily="2" charset="0"/>
                <a:cs typeface="Arial" panose="020B0604020202020204" pitchFamily="34" charset="0"/>
              </a:rPr>
              <a:t>Gaming and gambling products are cross-promoted and have overlapping market.</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15</a:t>
            </a:fld>
            <a:endParaRPr lang="en-US"/>
          </a:p>
        </p:txBody>
      </p:sp>
    </p:spTree>
    <p:extLst>
      <p:ext uri="{BB962C8B-B14F-4D97-AF65-F5344CB8AC3E}">
        <p14:creationId xmlns:p14="http://schemas.microsoft.com/office/powerpoint/2010/main" val="2624650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Public Sans" pitchFamily="2" charset="0"/>
                <a:cs typeface="Arial" panose="020B0604020202020204" pitchFamily="34" charset="0"/>
              </a:rPr>
              <a:t>Popular forms of simulated gambling 1 - </a:t>
            </a:r>
            <a:r>
              <a:rPr lang="en-US" sz="1200" b="0" i="0" dirty="0">
                <a:solidFill>
                  <a:srgbClr val="444444"/>
                </a:solidFill>
                <a:effectLst/>
                <a:latin typeface="Public Sans" pitchFamily="2" charset="0"/>
                <a:cs typeface="Arial" panose="020B0604020202020204" pitchFamily="34" charset="0"/>
              </a:rPr>
              <a:t>Gambling- themed games </a:t>
            </a:r>
            <a:endParaRPr lang="en-US" sz="1200" b="0" i="0" baseline="30000" dirty="0">
              <a:solidFill>
                <a:srgbClr val="444444"/>
              </a:solidFill>
              <a:effectLst/>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0" i="0" dirty="0">
                <a:solidFill>
                  <a:srgbClr val="444444"/>
                </a:solidFill>
                <a:effectLst/>
                <a:latin typeface="Public Sans" pitchFamily="2" charset="0"/>
                <a:cs typeface="Arial" panose="020B0604020202020204" pitchFamily="34" charset="0"/>
              </a:rPr>
              <a:t>These games have gambling as a central theme. Money is not required but can be used to extend or enhance game play. </a:t>
            </a:r>
            <a:r>
              <a:rPr lang="en-AU" sz="1200" b="0" i="0" dirty="0">
                <a:solidFill>
                  <a:srgbClr val="222222"/>
                </a:solidFill>
                <a:effectLst/>
                <a:latin typeface="Public Sans" pitchFamily="2" charset="0"/>
                <a:ea typeface="DengXian" panose="02010600030101010101" pitchFamily="2" charset="-122"/>
                <a:cs typeface="Arial" panose="020B0604020202020204" pitchFamily="34" charset="0"/>
              </a:rPr>
              <a:t>Y</a:t>
            </a:r>
            <a:r>
              <a:rPr lang="en-AU" sz="1200" dirty="0">
                <a:solidFill>
                  <a:srgbClr val="222222"/>
                </a:solidFill>
                <a:effectLst/>
                <a:latin typeface="Public Sans" pitchFamily="2" charset="0"/>
                <a:ea typeface="DengXian" panose="02010600030101010101" pitchFamily="2" charset="-122"/>
                <a:cs typeface="Arial" panose="020B0604020202020204" pitchFamily="34" charset="0"/>
              </a:rPr>
              <a:t>ou can play popular classic casino games like roulette, video poker, slots, and blackjack. In recent years, many </a:t>
            </a:r>
            <a:r>
              <a:rPr lang="en-AU" sz="1200" b="0" i="0" dirty="0">
                <a:solidFill>
                  <a:srgbClr val="444444"/>
                </a:solidFill>
                <a:effectLst/>
                <a:latin typeface="Public Sans" pitchFamily="2" charset="0"/>
                <a:cs typeface="Arial" panose="020B0604020202020204" pitchFamily="34" charset="0"/>
              </a:rPr>
              <a:t>commercial gambling companies have seen value in linking games to gambling and have begun investing in gambling themed games.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0" i="0" dirty="0">
              <a:solidFill>
                <a:srgbClr val="444444"/>
              </a:solidFill>
              <a:effectLst/>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0" i="0" dirty="0">
                <a:solidFill>
                  <a:srgbClr val="444444"/>
                </a:solidFill>
                <a:effectLst/>
                <a:latin typeface="Public Sans" pitchFamily="2" charset="0"/>
                <a:cs typeface="Arial" panose="020B0604020202020204" pitchFamily="34" charset="0"/>
              </a:rPr>
              <a:t>Play linked video to show </a:t>
            </a:r>
            <a:r>
              <a:rPr lang="en-AU" sz="1200" b="0" i="0" dirty="0" err="1">
                <a:solidFill>
                  <a:srgbClr val="444444"/>
                </a:solidFill>
                <a:effectLst/>
                <a:latin typeface="Public Sans" pitchFamily="2" charset="0"/>
                <a:cs typeface="Arial" panose="020B0604020202020204" pitchFamily="34" charset="0"/>
              </a:rPr>
              <a:t>DoubleDown</a:t>
            </a:r>
            <a:r>
              <a:rPr lang="en-AU" sz="1200" b="0" i="0" dirty="0">
                <a:solidFill>
                  <a:srgbClr val="444444"/>
                </a:solidFill>
                <a:effectLst/>
                <a:latin typeface="Public Sans" pitchFamily="2" charset="0"/>
                <a:cs typeface="Arial" panose="020B0604020202020204" pitchFamily="34" charset="0"/>
              </a:rPr>
              <a:t> Casino game ad: https://www.youtube.com/watch?v=YEdoie3UpZ0 </a:t>
            </a:r>
            <a:endParaRPr lang="en-US" sz="1200" dirty="0">
              <a:latin typeface="Public Sans" pitchFamily="2" charset="0"/>
              <a:cs typeface="Arial" panose="020B0604020202020204" pitchFamily="34" charset="0"/>
            </a:endParaRPr>
          </a:p>
          <a:p>
            <a:endParaRPr lang="en-AU" dirty="0">
              <a:latin typeface="Public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Public Sans" pitchFamily="2" charset="0"/>
                <a:cs typeface="Arial" panose="020B0604020202020204" pitchFamily="34" charset="0"/>
              </a:rPr>
              <a:t>Source: </a:t>
            </a:r>
            <a:r>
              <a:rPr lang="en-US" sz="1200" dirty="0">
                <a:latin typeface="Public Sans" pitchFamily="2" charset="0"/>
                <a:cs typeface="Arial" panose="020B0604020202020204" pitchFamily="34" charset="0"/>
                <a:hlinkClick r:id="rId3"/>
              </a:rPr>
              <a:t>https://aifs.gov.au/agrc/publications/is-it-gambling-or-game#34</a:t>
            </a:r>
            <a:r>
              <a:rPr lang="en-US" sz="1200" dirty="0">
                <a:latin typeface="Public Sans" pitchFamily="2" charset="0"/>
                <a:cs typeface="Arial" panose="020B0604020202020204" pitchFamily="34" charset="0"/>
              </a:rPr>
              <a:t>  </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16</a:t>
            </a:fld>
            <a:endParaRPr lang="en-US"/>
          </a:p>
        </p:txBody>
      </p:sp>
    </p:spTree>
    <p:extLst>
      <p:ext uri="{BB962C8B-B14F-4D97-AF65-F5344CB8AC3E}">
        <p14:creationId xmlns:p14="http://schemas.microsoft.com/office/powerpoint/2010/main" val="2375439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ublic Sans" pitchFamily="2" charset="0"/>
                <a:cs typeface="Arial" panose="020B0604020202020204" pitchFamily="34" charset="0"/>
              </a:rPr>
              <a:t>Popular forms of simulated gambling 2 - </a:t>
            </a:r>
            <a:r>
              <a:rPr lang="en-AU" sz="1200" b="0" i="0" dirty="0">
                <a:solidFill>
                  <a:srgbClr val="444444"/>
                </a:solidFill>
                <a:effectLst/>
                <a:latin typeface="Public Sans" pitchFamily="2" charset="0"/>
                <a:cs typeface="Arial" panose="020B0604020202020204" pitchFamily="34" charset="0"/>
              </a:rPr>
              <a:t>Mini gambling games included within bigger non-gambling games</a:t>
            </a:r>
            <a:endParaRPr lang="en-AU" sz="1200" b="0" i="0" baseline="30000" dirty="0">
              <a:solidFill>
                <a:srgbClr val="444444"/>
              </a:solidFill>
              <a:effectLst/>
              <a:latin typeface="Public Sans" pitchFamily="2" charset="0"/>
              <a:cs typeface="Arial" panose="020B0604020202020204" pitchFamily="34" charset="0"/>
            </a:endParaRPr>
          </a:p>
          <a:p>
            <a:endParaRPr lang="en-AU" sz="1200" b="0" i="0" dirty="0">
              <a:solidFill>
                <a:srgbClr val="444444"/>
              </a:solidFill>
              <a:effectLst/>
              <a:latin typeface="Public Sans" pitchFamily="2" charset="0"/>
              <a:cs typeface="Arial" panose="020B0604020202020204" pitchFamily="34" charset="0"/>
            </a:endParaRPr>
          </a:p>
          <a:p>
            <a:r>
              <a:rPr lang="en-AU" sz="1200" b="0" i="0" dirty="0">
                <a:solidFill>
                  <a:srgbClr val="444444"/>
                </a:solidFill>
                <a:effectLst/>
                <a:latin typeface="Public Sans" pitchFamily="2" charset="0"/>
                <a:cs typeface="Arial" panose="020B0604020202020204" pitchFamily="34" charset="0"/>
              </a:rPr>
              <a:t>Minor gambling games or activities are inserted into a bigger non-gambling themed game. Progress in the wider game may be subjected to the winning of the mini gambling game. </a:t>
            </a:r>
          </a:p>
          <a:p>
            <a:endParaRPr lang="en-AU" sz="1200" b="0" i="0" dirty="0">
              <a:solidFill>
                <a:srgbClr val="444444"/>
              </a:solidFill>
              <a:effectLst/>
              <a:latin typeface="Public Sans" pitchFamily="2" charset="0"/>
              <a:cs typeface="Arial" panose="020B0604020202020204" pitchFamily="34" charset="0"/>
            </a:endParaRPr>
          </a:p>
          <a:p>
            <a:r>
              <a:rPr lang="en-AU" sz="1200" b="0" i="0" dirty="0">
                <a:solidFill>
                  <a:srgbClr val="444444"/>
                </a:solidFill>
                <a:effectLst/>
                <a:latin typeface="Public Sans" pitchFamily="2" charset="0"/>
                <a:cs typeface="Arial" panose="020B0604020202020204" pitchFamily="34" charset="0"/>
              </a:rPr>
              <a:t>The screenshot on the left shows the player in the main game of GTA San Andreas.</a:t>
            </a:r>
          </a:p>
          <a:p>
            <a:r>
              <a:rPr lang="en-AU" sz="1200" b="0" i="0" dirty="0">
                <a:solidFill>
                  <a:srgbClr val="444444"/>
                </a:solidFill>
                <a:effectLst/>
                <a:latin typeface="Public Sans" pitchFamily="2" charset="0"/>
                <a:cs typeface="Arial" panose="020B0604020202020204" pitchFamily="34" charset="0"/>
              </a:rPr>
              <a:t>The screenshot on the right shows the player in a virtual gambling setting playing built-in mini gambling games.</a:t>
            </a:r>
            <a:endParaRPr lang="en-AU" sz="1200" dirty="0">
              <a:latin typeface="Public Sans" pitchFamily="2" charset="0"/>
              <a:cs typeface="Arial" panose="020B0604020202020204" pitchFamily="34" charset="0"/>
            </a:endParaRPr>
          </a:p>
          <a:p>
            <a:endParaRPr lang="en-AU" dirty="0">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Public Sans" pitchFamily="2" charset="0"/>
                <a:cs typeface="Arial" panose="020B0604020202020204" pitchFamily="34" charset="0"/>
              </a:rPr>
              <a:t>Source: </a:t>
            </a:r>
            <a:r>
              <a:rPr lang="en-US" sz="1200" dirty="0">
                <a:latin typeface="Public Sans" pitchFamily="2" charset="0"/>
                <a:cs typeface="Arial" panose="020B0604020202020204" pitchFamily="34" charset="0"/>
                <a:hlinkClick r:id="rId3"/>
              </a:rPr>
              <a:t>https://aifs.gov.au/agrc/publications/is-it-gambling-or-game#34</a:t>
            </a:r>
            <a:r>
              <a:rPr lang="en-US" sz="1200" dirty="0">
                <a:latin typeface="Public Sans" pitchFamily="2" charset="0"/>
                <a:cs typeface="Arial" panose="020B0604020202020204" pitchFamily="34" charset="0"/>
              </a:rPr>
              <a:t>  </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17</a:t>
            </a:fld>
            <a:endParaRPr lang="en-US"/>
          </a:p>
        </p:txBody>
      </p:sp>
    </p:spTree>
    <p:extLst>
      <p:ext uri="{BB962C8B-B14F-4D97-AF65-F5344CB8AC3E}">
        <p14:creationId xmlns:p14="http://schemas.microsoft.com/office/powerpoint/2010/main" val="720196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ublic Sans" pitchFamily="2" charset="0"/>
                <a:cs typeface="Arial" panose="020B0604020202020204" pitchFamily="34" charset="0"/>
              </a:rPr>
              <a:t>Popular forms of simulated gambling 3  - </a:t>
            </a:r>
            <a:r>
              <a:rPr lang="en-AU" sz="1200" b="0" i="0" dirty="0">
                <a:solidFill>
                  <a:srgbClr val="444444"/>
                </a:solidFill>
                <a:effectLst/>
                <a:latin typeface="Public Sans" pitchFamily="2" charset="0"/>
                <a:cs typeface="Arial" panose="020B0604020202020204" pitchFamily="34" charset="0"/>
              </a:rPr>
              <a:t>Games with gambling associated elements (the most controversial form is loot boxes)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dirty="0">
              <a:solidFill>
                <a:srgbClr val="444444"/>
              </a:solidFill>
              <a:effectLst/>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Public Sans" pitchFamily="2" charset="0"/>
                <a:ea typeface="DengXian" panose="02010600030101010101" pitchFamily="2" charset="-122"/>
                <a:cs typeface="Arial" panose="020B0604020202020204" pitchFamily="34" charset="0"/>
              </a:rPr>
              <a:t>Loot boxes are features in video games. Players can access loot boxes through gameplay, or purchase with in-game items, virtual currencies, or directly with real-world money. They often appear as chests, crates, or card packs.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effectLst/>
              <a:latin typeface="Public Sans" pitchFamily="2" charset="0"/>
              <a:ea typeface="DengXian" panose="02010600030101010101" pitchFamily="2" charset="-122"/>
              <a:cs typeface="Arial" panose="020B0604020202020204" pitchFamily="34" charset="0"/>
            </a:endParaRPr>
          </a:p>
          <a:p>
            <a:pPr algn="l"/>
            <a:r>
              <a:rPr lang="en-AU" sz="1200" b="0" i="0" u="none" strike="noStrike" baseline="0" dirty="0">
                <a:latin typeface="Public Sans" pitchFamily="2" charset="0"/>
                <a:cs typeface="Arial" panose="020B0604020202020204" pitchFamily="34" charset="0"/>
              </a:rPr>
              <a:t>Loot boxes use psychological mechanisms in the same way that other forms of gambling do, such as: </a:t>
            </a:r>
            <a:endParaRPr lang="en-AU" sz="1200" b="0" i="0" u="none" strike="noStrike" baseline="30000" dirty="0">
              <a:latin typeface="Public Sans" pitchFamily="2" charset="0"/>
              <a:cs typeface="Arial" panose="020B0604020202020204" pitchFamily="34" charset="0"/>
            </a:endParaRPr>
          </a:p>
          <a:p>
            <a:pPr algn="l"/>
            <a:endParaRPr lang="en-AU" sz="1200" baseline="30000" dirty="0">
              <a:effectLst/>
              <a:latin typeface="Public Sans" pitchFamily="2" charset="0"/>
              <a:ea typeface="DengXian" panose="02010600030101010101" pitchFamily="2" charset="-122"/>
              <a:cs typeface="Arial" panose="020B0604020202020204" pitchFamily="34" charset="0"/>
            </a:endParaRPr>
          </a:p>
          <a:p>
            <a:pPr marL="342900" lvl="0" indent="-342900">
              <a:lnSpc>
                <a:spcPct val="115000"/>
              </a:lnSpc>
              <a:buFont typeface="Symbol" panose="05050102010706020507" pitchFamily="18" charset="2"/>
              <a:buChar char=""/>
            </a:pPr>
            <a:r>
              <a:rPr lang="en-AU" sz="1200" dirty="0">
                <a:effectLst/>
                <a:latin typeface="Public Sans" pitchFamily="2" charset="0"/>
                <a:ea typeface="DengXian" panose="02010600030101010101" pitchFamily="2" charset="-122"/>
                <a:cs typeface="Arial" panose="020B0604020202020204" pitchFamily="34" charset="0"/>
              </a:rPr>
              <a:t>random value – players don’t know what they are getting before purchasing loot boxes</a:t>
            </a:r>
          </a:p>
          <a:p>
            <a:pPr marL="342900" lvl="0" indent="-342900">
              <a:lnSpc>
                <a:spcPct val="115000"/>
              </a:lnSpc>
              <a:spcAft>
                <a:spcPts val="800"/>
              </a:spcAft>
              <a:buFont typeface="Symbol" panose="05050102010706020507" pitchFamily="18" charset="2"/>
              <a:buChar char=""/>
            </a:pPr>
            <a:r>
              <a:rPr lang="en-AU" sz="1200" dirty="0">
                <a:effectLst/>
                <a:latin typeface="Public Sans" pitchFamily="2" charset="0"/>
                <a:ea typeface="DengXian" panose="02010600030101010101" pitchFamily="2" charset="-122"/>
                <a:cs typeface="Arial" panose="020B0604020202020204" pitchFamily="34" charset="0"/>
              </a:rPr>
              <a:t>variable ratio reinforcement – players don’t know when the next one is coming. They recast every fail of getting the desired value from loot boxes as a near win. This keeps players in the game longer and purchasing more</a:t>
            </a:r>
          </a:p>
          <a:p>
            <a:pPr marL="342900" lvl="0" indent="-342900">
              <a:lnSpc>
                <a:spcPct val="115000"/>
              </a:lnSpc>
              <a:spcAft>
                <a:spcPts val="800"/>
              </a:spcAft>
              <a:buFont typeface="Symbol" panose="05050102010706020507" pitchFamily="18" charset="2"/>
              <a:buChar char=""/>
            </a:pPr>
            <a:r>
              <a:rPr lang="en-AU" sz="1200" b="0" i="0" u="none" strike="noStrike" baseline="0" dirty="0">
                <a:latin typeface="Public Sans" pitchFamily="2" charset="0"/>
                <a:cs typeface="Arial" panose="020B0604020202020204" pitchFamily="34" charset="0"/>
              </a:rPr>
              <a:t>ready and constant availability.</a:t>
            </a:r>
            <a:endParaRPr lang="en-AU" sz="1200" dirty="0">
              <a:effectLst/>
              <a:latin typeface="Public Sans" pitchFamily="2" charset="0"/>
              <a:ea typeface="DengXian" panose="02010600030101010101" pitchFamily="2" charset="-122"/>
              <a:cs typeface="Arial" panose="020B0604020202020204" pitchFamily="34" charset="0"/>
            </a:endParaRPr>
          </a:p>
          <a:p>
            <a:pPr marL="0" lvl="0" indent="0">
              <a:lnSpc>
                <a:spcPct val="115000"/>
              </a:lnSpc>
              <a:spcAft>
                <a:spcPts val="800"/>
              </a:spcAft>
              <a:buFont typeface="Symbol" panose="05050102010706020507" pitchFamily="18" charset="2"/>
              <a:buNone/>
            </a:pPr>
            <a:endParaRPr lang="en-AU" sz="1200" dirty="0">
              <a:effectLst/>
              <a:latin typeface="Public Sans" pitchFamily="2"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15000"/>
              </a:lnSpc>
              <a:spcBef>
                <a:spcPts val="0"/>
              </a:spcBef>
              <a:spcAft>
                <a:spcPts val="800"/>
              </a:spcAft>
              <a:buClrTx/>
              <a:buSzTx/>
              <a:buFont typeface="Symbol" panose="05050102010706020507" pitchFamily="18" charset="2"/>
              <a:buNone/>
              <a:tabLst/>
              <a:defRPr/>
            </a:pPr>
            <a:r>
              <a:rPr lang="en-AU" sz="1200" dirty="0">
                <a:effectLst/>
                <a:latin typeface="Public Sans" pitchFamily="2" charset="0"/>
                <a:ea typeface="DengXian" panose="02010600030101010101" pitchFamily="2" charset="-122"/>
                <a:cs typeface="Arial" panose="020B0604020202020204" pitchFamily="34" charset="0"/>
              </a:rPr>
              <a:t>Source: </a:t>
            </a:r>
            <a:r>
              <a:rPr lang="en-US" sz="1200" dirty="0">
                <a:latin typeface="Public Sans" pitchFamily="2" charset="0"/>
                <a:cs typeface="Arial" panose="020B0604020202020204" pitchFamily="34" charset="0"/>
                <a:hlinkClick r:id="rId3"/>
              </a:rPr>
              <a:t>https://australiainstitute.org.au/wp-content/uploads/2020/12/P860-Risks-to-kids-from-video-games-Web.pdf</a:t>
            </a:r>
            <a:endParaRPr lang="en-US" sz="1200" dirty="0">
              <a:latin typeface="Public Sans" pitchFamily="2" charset="0"/>
              <a:cs typeface="Arial" panose="020B0604020202020204" pitchFamily="34" charset="0"/>
            </a:endParaRPr>
          </a:p>
          <a:p>
            <a:pPr marL="0" lvl="0" indent="0">
              <a:lnSpc>
                <a:spcPct val="115000"/>
              </a:lnSpc>
              <a:spcAft>
                <a:spcPts val="800"/>
              </a:spcAft>
              <a:buFont typeface="Symbol" panose="05050102010706020507" pitchFamily="18" charset="2"/>
              <a:buNone/>
            </a:pPr>
            <a:endParaRPr lang="en-AU" sz="1200" dirty="0">
              <a:effectLst/>
              <a:latin typeface="Public Sans" pitchFamily="2" charset="0"/>
              <a:ea typeface="DengXian" panose="02010600030101010101" pitchFamily="2" charset="-122"/>
              <a:cs typeface="Arial" panose="020B0604020202020204" pitchFamily="34" charset="0"/>
            </a:endParaRPr>
          </a:p>
          <a:p>
            <a:pPr marL="0" lvl="0" indent="0">
              <a:lnSpc>
                <a:spcPct val="115000"/>
              </a:lnSpc>
              <a:spcAft>
                <a:spcPts val="800"/>
              </a:spcAft>
              <a:buFont typeface="Symbol" panose="05050102010706020507" pitchFamily="18" charset="2"/>
              <a:buNone/>
            </a:pPr>
            <a:r>
              <a:rPr lang="en-AU" sz="1200" b="0" i="0" dirty="0">
                <a:solidFill>
                  <a:srgbClr val="333333"/>
                </a:solidFill>
                <a:effectLst/>
                <a:latin typeface="Public Sans" pitchFamily="2" charset="0"/>
                <a:cs typeface="Arial" panose="020B0604020202020204" pitchFamily="34" charset="0"/>
              </a:rPr>
              <a:t>Loot boxes are common in the bestselling video games. Among the 82 bestselling video games, 62% (51) had loot boxes. </a:t>
            </a:r>
          </a:p>
          <a:p>
            <a:pPr marL="0" lvl="0" indent="0">
              <a:lnSpc>
                <a:spcPct val="115000"/>
              </a:lnSpc>
              <a:spcAft>
                <a:spcPts val="800"/>
              </a:spcAft>
              <a:buFont typeface="Symbol" panose="05050102010706020507" pitchFamily="18" charset="2"/>
              <a:buNone/>
            </a:pPr>
            <a:r>
              <a:rPr lang="en-AU" sz="1200" b="0" i="0" dirty="0">
                <a:solidFill>
                  <a:srgbClr val="333333"/>
                </a:solidFill>
                <a:effectLst/>
                <a:latin typeface="Public Sans" pitchFamily="2" charset="0"/>
                <a:cs typeface="Arial" panose="020B0604020202020204" pitchFamily="34" charset="0"/>
              </a:rPr>
              <a:t>Loot boxes are a growing concern due to the risk and reward properties that closely align them with traditional gambling, the potential for encouraging greater gambling involvement, and the potential for associated gambling harm. </a:t>
            </a:r>
            <a:endParaRPr lang="en-AU" sz="1200" b="0" i="0" baseline="30000" dirty="0">
              <a:solidFill>
                <a:srgbClr val="333333"/>
              </a:solidFill>
              <a:effectLst/>
              <a:latin typeface="Public Sans" pitchFamily="2" charset="0"/>
              <a:cs typeface="Arial" panose="020B0604020202020204" pitchFamily="34" charset="0"/>
            </a:endParaRPr>
          </a:p>
          <a:p>
            <a:pPr marL="0" lvl="0" indent="0">
              <a:lnSpc>
                <a:spcPct val="115000"/>
              </a:lnSpc>
              <a:spcAft>
                <a:spcPts val="800"/>
              </a:spcAft>
              <a:buFont typeface="Symbol" panose="05050102010706020507" pitchFamily="18" charset="2"/>
              <a:buNone/>
            </a:pPr>
            <a:endParaRPr lang="en-AU" sz="1200" b="0" i="0" baseline="30000" dirty="0">
              <a:solidFill>
                <a:srgbClr val="333333"/>
              </a:solidFill>
              <a:effectLst/>
              <a:latin typeface="Public Sans" pitchFamily="2" charset="0"/>
              <a:ea typeface="DengXian" panose="02010600030101010101" pitchFamily="2" charset="-122"/>
              <a:cs typeface="Arial" panose="020B0604020202020204" pitchFamily="34" charset="0"/>
            </a:endParaRPr>
          </a:p>
          <a:p>
            <a:pPr marL="0" lvl="0" indent="0">
              <a:lnSpc>
                <a:spcPct val="115000"/>
              </a:lnSpc>
              <a:spcAft>
                <a:spcPts val="800"/>
              </a:spcAft>
              <a:buFont typeface="Symbol" panose="05050102010706020507" pitchFamily="18" charset="2"/>
              <a:buNone/>
            </a:pPr>
            <a:r>
              <a:rPr lang="en-AU" sz="1200" dirty="0">
                <a:effectLst/>
                <a:latin typeface="Public Sans" pitchFamily="2" charset="0"/>
                <a:ea typeface="DengXian" panose="02010600030101010101" pitchFamily="2" charset="-122"/>
                <a:cs typeface="Arial" panose="020B0604020202020204" pitchFamily="34" charset="0"/>
              </a:rPr>
              <a:t>Source: </a:t>
            </a:r>
            <a:r>
              <a:rPr lang="en-US" sz="1200" dirty="0">
                <a:latin typeface="Public Sans" pitchFamily="2" charset="0"/>
                <a:cs typeface="Arial" panose="020B0604020202020204" pitchFamily="34" charset="0"/>
                <a:hlinkClick r:id="rId4"/>
              </a:rPr>
              <a:t>https://www.gambleaware.nsw.gov.au/resources-and-education/check-out-our-research/grant-funded-research</a:t>
            </a:r>
            <a:r>
              <a:rPr lang="en-US" sz="1200" dirty="0">
                <a:latin typeface="Public Sans" pitchFamily="2" charset="0"/>
                <a:cs typeface="Arial" panose="020B0604020202020204" pitchFamily="34" charset="0"/>
              </a:rPr>
              <a:t> </a:t>
            </a:r>
            <a:endParaRPr lang="en-AU" sz="1200" baseline="30000" dirty="0">
              <a:effectLst/>
              <a:latin typeface="Public Sans" pitchFamily="2"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effectLst/>
              <a:latin typeface="Public Sans" pitchFamily="2"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dirty="0">
                <a:solidFill>
                  <a:srgbClr val="444444"/>
                </a:solidFill>
                <a:effectLst/>
                <a:latin typeface="Public Sans" pitchFamily="2" charset="0"/>
                <a:cs typeface="Arial" panose="020B0604020202020204" pitchFamily="34" charset="0"/>
              </a:rPr>
              <a:t>The video shows the loot boxes in a popular video game </a:t>
            </a:r>
            <a:r>
              <a:rPr lang="en-AU" sz="1200" b="0" i="1" dirty="0">
                <a:solidFill>
                  <a:srgbClr val="444444"/>
                </a:solidFill>
                <a:effectLst/>
                <a:latin typeface="Public Sans" pitchFamily="2" charset="0"/>
                <a:cs typeface="Arial" panose="020B0604020202020204" pitchFamily="34" charset="0"/>
              </a:rPr>
              <a:t>Counter Strike: Global Offensive . </a:t>
            </a:r>
            <a:r>
              <a:rPr lang="en-AU" sz="1200" b="0" i="0" dirty="0">
                <a:solidFill>
                  <a:srgbClr val="444444"/>
                </a:solidFill>
                <a:effectLst/>
                <a:latin typeface="Public Sans" pitchFamily="2" charset="0"/>
                <a:cs typeface="Arial" panose="020B0604020202020204" pitchFamily="34" charset="0"/>
              </a:rPr>
              <a:t>Items may be in the loot box (the container) are weapons with different skins (the cover). Skins might worth different value to players, as well as in the third-party skin betting websites. </a:t>
            </a:r>
            <a:r>
              <a:rPr lang="en-AU" sz="1200" b="0" i="0" dirty="0">
                <a:solidFill>
                  <a:srgbClr val="666666"/>
                </a:solidFill>
                <a:effectLst/>
                <a:latin typeface="Public Sans" pitchFamily="2" charset="0"/>
                <a:cs typeface="Arial" panose="020B0604020202020204" pitchFamily="34" charset="0"/>
              </a:rPr>
              <a:t>Rarest skins were highly sought after and consequently attracted a higher price. Some skins are worth over $3,000. </a:t>
            </a:r>
            <a:endParaRPr lang="en-AU" sz="1200" b="0" i="0" baseline="30000" dirty="0">
              <a:solidFill>
                <a:srgbClr val="666666"/>
              </a:solidFill>
              <a:effectLst/>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baseline="30000" dirty="0">
              <a:solidFill>
                <a:srgbClr val="666666"/>
              </a:solidFill>
              <a:effectLst/>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Public Sans" pitchFamily="2" charset="0"/>
                <a:ea typeface="DengXian" panose="02010600030101010101" pitchFamily="2" charset="-122"/>
                <a:cs typeface="Arial" panose="020B0604020202020204" pitchFamily="34" charset="0"/>
              </a:rPr>
              <a:t>Source: </a:t>
            </a:r>
            <a:r>
              <a:rPr lang="en-US" sz="1200" dirty="0">
                <a:latin typeface="Public Sans" pitchFamily="2" charset="0"/>
                <a:cs typeface="Arial" panose="020B0604020202020204" pitchFamily="34" charset="0"/>
                <a:hlinkClick r:id="rId5"/>
              </a:rPr>
              <a:t>https://www.videogames.org.au/skin-betting</a:t>
            </a:r>
            <a:r>
              <a:rPr lang="en-US" sz="1200" dirty="0">
                <a:latin typeface="Public Sans" pitchFamily="2"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ublic Sans" pitchFamily="2" charset="0"/>
                <a:cs typeface="Arial" panose="020B0604020202020204" pitchFamily="34" charset="0"/>
              </a:rPr>
              <a:t>Link to video: https://www.youtube.com/watch?app=desktop&amp;v=Em-lhJCbY4c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18</a:t>
            </a:fld>
            <a:endParaRPr lang="en-US"/>
          </a:p>
        </p:txBody>
      </p:sp>
    </p:spTree>
    <p:extLst>
      <p:ext uri="{BB962C8B-B14F-4D97-AF65-F5344CB8AC3E}">
        <p14:creationId xmlns:p14="http://schemas.microsoft.com/office/powerpoint/2010/main" val="854557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latin typeface="Public Sans" pitchFamily="2" charset="0"/>
                <a:ea typeface="DengXian" panose="02010600030101010101" pitchFamily="2" charset="-122"/>
              </a:rPr>
              <a:t>A skin is a graphic or audio download that changes the appearance of characters in video games. They don't increase the character's abilities or impact the outcome of the game.</a:t>
            </a:r>
          </a:p>
          <a:p>
            <a:endParaRPr lang="en-AU" sz="1200" dirty="0">
              <a:effectLst/>
              <a:latin typeface="Public Sans" pitchFamily="2" charset="0"/>
              <a:ea typeface="DengXian" panose="02010600030101010101" pitchFamily="2" charset="-122"/>
            </a:endParaRPr>
          </a:p>
          <a:p>
            <a:r>
              <a:rPr lang="en-AU" sz="1200" dirty="0">
                <a:effectLst/>
                <a:latin typeface="Public Sans" pitchFamily="2" charset="0"/>
                <a:ea typeface="DengXian" panose="02010600030101010101" pitchFamily="2" charset="-122"/>
              </a:rPr>
              <a:t>How does skin betting work?</a:t>
            </a:r>
          </a:p>
          <a:p>
            <a:endParaRPr lang="en-AU" sz="1200" dirty="0">
              <a:effectLst/>
              <a:latin typeface="Public Sans" pitchFamily="2" charset="0"/>
              <a:ea typeface="DengXian" panose="02010600030101010101" pitchFamily="2" charset="-122"/>
            </a:endParaRPr>
          </a:p>
          <a:p>
            <a:r>
              <a:rPr lang="en-AU" sz="1200" dirty="0">
                <a:effectLst/>
                <a:latin typeface="Public Sans" pitchFamily="2" charset="0"/>
                <a:ea typeface="DengXian" panose="02010600030101010101" pitchFamily="2" charset="-122"/>
              </a:rPr>
              <a:t>Your child plays a game and purchases or wins some skins. </a:t>
            </a:r>
            <a:endParaRPr lang="en-AU" sz="1200" baseline="30000" dirty="0">
              <a:effectLst/>
              <a:latin typeface="Public Sans" pitchFamily="2" charset="0"/>
              <a:ea typeface="DengXian" panose="02010600030101010101" pitchFamily="2" charset="-122"/>
            </a:endParaRPr>
          </a:p>
          <a:p>
            <a:pPr marL="342900" indent="-342900">
              <a:buFont typeface="Arial" panose="020B0604020202020204" pitchFamily="34" charset="0"/>
              <a:buChar char="•"/>
            </a:pPr>
            <a:r>
              <a:rPr lang="en-AU" sz="1200" dirty="0">
                <a:effectLst/>
                <a:latin typeface="Public Sans" pitchFamily="2" charset="0"/>
                <a:ea typeface="DengXian" panose="02010600030101010101" pitchFamily="2" charset="-122"/>
              </a:rPr>
              <a:t>The skins are held in a virtual wallet.</a:t>
            </a:r>
          </a:p>
          <a:p>
            <a:pPr marL="342900" indent="-342900">
              <a:buFont typeface="Arial" panose="020B0604020202020204" pitchFamily="34" charset="0"/>
              <a:buChar char="•"/>
            </a:pPr>
            <a:r>
              <a:rPr lang="en-AU" sz="1200" dirty="0">
                <a:effectLst/>
                <a:latin typeface="Public Sans" pitchFamily="2" charset="0"/>
                <a:ea typeface="DengXian" panose="02010600030101010101" pitchFamily="2" charset="-122"/>
              </a:rPr>
              <a:t>The player takes their wallet to a different website.</a:t>
            </a:r>
          </a:p>
          <a:p>
            <a:pPr marL="342900" indent="-342900">
              <a:buFont typeface="Arial" panose="020B0604020202020204" pitchFamily="34" charset="0"/>
              <a:buChar char="•"/>
            </a:pPr>
            <a:r>
              <a:rPr lang="en-AU" sz="1200" dirty="0">
                <a:effectLst/>
                <a:latin typeface="Public Sans" pitchFamily="2" charset="0"/>
                <a:ea typeface="DengXian" panose="02010600030101010101" pitchFamily="2" charset="-122"/>
              </a:rPr>
              <a:t>This website offers gambling and betting games. *Many of these third party websites are operated by oversea business owners. This means they can avoid Australian regulation and laws.</a:t>
            </a:r>
          </a:p>
          <a:p>
            <a:pPr marL="342900" indent="-342900">
              <a:buFont typeface="Arial" panose="020B0604020202020204" pitchFamily="34" charset="0"/>
              <a:buChar char="•"/>
            </a:pPr>
            <a:r>
              <a:rPr lang="en-AU" sz="1200" dirty="0">
                <a:effectLst/>
                <a:latin typeface="Public Sans" pitchFamily="2" charset="0"/>
                <a:ea typeface="DengXian" panose="02010600030101010101" pitchFamily="2" charset="-122"/>
              </a:rPr>
              <a:t>The player bets/gambles using skins as their tokens.</a:t>
            </a:r>
          </a:p>
          <a:p>
            <a:pPr marL="342900" indent="-342900">
              <a:buFont typeface="Arial" panose="020B0604020202020204" pitchFamily="34" charset="0"/>
              <a:buChar char="•"/>
            </a:pPr>
            <a:r>
              <a:rPr lang="en-AU" sz="1200" dirty="0">
                <a:effectLst/>
                <a:latin typeface="Public Sans" pitchFamily="2" charset="0"/>
                <a:ea typeface="DengXian" panose="02010600030101010101" pitchFamily="2" charset="-122"/>
              </a:rPr>
              <a:t>The skins won can be traded for real money in some games.</a:t>
            </a:r>
          </a:p>
          <a:p>
            <a:pPr marL="342900" indent="-342900">
              <a:buFont typeface="Arial" panose="020B0604020202020204" pitchFamily="34" charset="0"/>
              <a:buChar char="•"/>
            </a:pPr>
            <a:endParaRPr lang="en-AU" sz="1200" dirty="0">
              <a:effectLst/>
              <a:latin typeface="Public Sans" pitchFamily="2" charset="0"/>
              <a:ea typeface="DengXian" panose="02010600030101010101" pitchFamily="2" charset="-122"/>
            </a:endParaRPr>
          </a:p>
          <a:p>
            <a:pPr marL="0" indent="0">
              <a:buFont typeface="+mj-lt"/>
              <a:buNone/>
            </a:pPr>
            <a:r>
              <a:rPr lang="en-AU" sz="1200" dirty="0">
                <a:effectLst/>
                <a:latin typeface="Public Sans" pitchFamily="2" charset="0"/>
                <a:ea typeface="DengXian" panose="02010600030101010101" pitchFamily="2" charset="-122"/>
              </a:rPr>
              <a:t>Study shows gamers spent an equivalent of over $5 billion on Counter-Strike: Global Offensive skin gambling during 2016. </a:t>
            </a:r>
            <a:endParaRPr lang="en-AU" sz="1200" baseline="30000" dirty="0">
              <a:effectLst/>
              <a:latin typeface="Public Sans" pitchFamily="2" charset="0"/>
              <a:ea typeface="DengXian" panose="02010600030101010101" pitchFamily="2" charset="-122"/>
            </a:endParaRP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19</a:t>
            </a:fld>
            <a:endParaRPr lang="en-US"/>
          </a:p>
        </p:txBody>
      </p:sp>
    </p:spTree>
    <p:extLst>
      <p:ext uri="{BB962C8B-B14F-4D97-AF65-F5344CB8AC3E}">
        <p14:creationId xmlns:p14="http://schemas.microsoft.com/office/powerpoint/2010/main" val="3676404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Public Sans" pitchFamily="2" charset="0"/>
                <a:cs typeface="Arial" panose="020B0604020202020204" pitchFamily="34" charset="0"/>
              </a:rPr>
              <a:t>Go through general housekeeping</a:t>
            </a:r>
            <a:r>
              <a:rPr lang="en-AU" i="1" dirty="0">
                <a:latin typeface="Public Sans" pitchFamily="2" charset="0"/>
                <a:cs typeface="Arial" panose="020B0604020202020204" pitchFamily="34" charset="0"/>
              </a:rPr>
              <a:t>.</a:t>
            </a:r>
            <a:endParaRPr lang="en-AU" dirty="0">
              <a:latin typeface="Public Sans" pitchFamily="2"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2</a:t>
            </a:fld>
            <a:endParaRPr lang="en-US"/>
          </a:p>
        </p:txBody>
      </p:sp>
    </p:spTree>
    <p:extLst>
      <p:ext uri="{BB962C8B-B14F-4D97-AF65-F5344CB8AC3E}">
        <p14:creationId xmlns:p14="http://schemas.microsoft.com/office/powerpoint/2010/main" val="3670608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latin typeface="Public Sans" pitchFamily="2" charset="0"/>
                <a:ea typeface="DengXian" panose="02010600030101010101" pitchFamily="2" charset="-122"/>
                <a:cs typeface="Arial" panose="020B0604020202020204" pitchFamily="34" charset="0"/>
              </a:rPr>
              <a:t>How does skin betting work?</a:t>
            </a:r>
          </a:p>
          <a:p>
            <a:endParaRPr lang="en-AU" sz="1200" dirty="0">
              <a:effectLst/>
              <a:latin typeface="Public Sans" pitchFamily="2" charset="0"/>
              <a:ea typeface="DengXian" panose="02010600030101010101" pitchFamily="2" charset="-122"/>
              <a:cs typeface="Arial" panose="020B0604020202020204" pitchFamily="34" charset="0"/>
            </a:endParaRPr>
          </a:p>
          <a:p>
            <a:r>
              <a:rPr lang="en-AU" sz="1200" dirty="0">
                <a:effectLst/>
                <a:latin typeface="Public Sans" pitchFamily="2" charset="0"/>
                <a:ea typeface="DengXian" panose="02010600030101010101" pitchFamily="2" charset="-122"/>
                <a:cs typeface="Arial" panose="020B0604020202020204" pitchFamily="34" charset="0"/>
              </a:rPr>
              <a:t>Your child plays a game and purchases or wins some skins. </a:t>
            </a:r>
            <a:endParaRPr lang="en-AU" sz="1200" baseline="30000" dirty="0">
              <a:effectLst/>
              <a:latin typeface="Public Sans" pitchFamily="2" charset="0"/>
              <a:ea typeface="DengXian" panose="02010600030101010101" pitchFamily="2" charset="-122"/>
              <a:cs typeface="Arial" panose="020B0604020202020204" pitchFamily="34" charset="0"/>
            </a:endParaRPr>
          </a:p>
          <a:p>
            <a:pPr marL="342900" indent="-342900">
              <a:buFont typeface="Arial" panose="020B0604020202020204" pitchFamily="34" charset="0"/>
              <a:buChar char="•"/>
            </a:pPr>
            <a:r>
              <a:rPr lang="en-AU" sz="1200" dirty="0">
                <a:effectLst/>
                <a:latin typeface="Public Sans" pitchFamily="2" charset="0"/>
                <a:ea typeface="DengXian" panose="02010600030101010101" pitchFamily="2" charset="-122"/>
                <a:cs typeface="Arial" panose="020B0604020202020204" pitchFamily="34" charset="0"/>
              </a:rPr>
              <a:t>The skins are held in a virtual wallet.</a:t>
            </a:r>
          </a:p>
          <a:p>
            <a:pPr marL="342900" indent="-342900">
              <a:buFont typeface="Arial" panose="020B0604020202020204" pitchFamily="34" charset="0"/>
              <a:buChar char="•"/>
            </a:pPr>
            <a:r>
              <a:rPr lang="en-AU" sz="1200" dirty="0">
                <a:effectLst/>
                <a:latin typeface="Public Sans" pitchFamily="2" charset="0"/>
                <a:ea typeface="DengXian" panose="02010600030101010101" pitchFamily="2" charset="-122"/>
                <a:cs typeface="Arial" panose="020B0604020202020204" pitchFamily="34" charset="0"/>
              </a:rPr>
              <a:t>The player takes their wallet to a different website.</a:t>
            </a:r>
          </a:p>
          <a:p>
            <a:pPr marL="342900" indent="-342900">
              <a:buFont typeface="Arial" panose="020B0604020202020204" pitchFamily="34" charset="0"/>
              <a:buChar char="•"/>
            </a:pPr>
            <a:r>
              <a:rPr lang="en-AU" sz="1200" dirty="0">
                <a:effectLst/>
                <a:latin typeface="Public Sans" pitchFamily="2" charset="0"/>
                <a:ea typeface="DengXian" panose="02010600030101010101" pitchFamily="2" charset="-122"/>
                <a:cs typeface="Arial" panose="020B0604020202020204" pitchFamily="34" charset="0"/>
              </a:rPr>
              <a:t>This website offers gambling and betting games. *Many of these third-party websites are operated by oversea business owners. This means they can escape from Australian regulation and laws.</a:t>
            </a:r>
          </a:p>
          <a:p>
            <a:pPr marL="342900" indent="-342900">
              <a:buFont typeface="Arial" panose="020B0604020202020204" pitchFamily="34" charset="0"/>
              <a:buChar char="•"/>
            </a:pPr>
            <a:r>
              <a:rPr lang="en-AU" sz="1200" dirty="0">
                <a:effectLst/>
                <a:latin typeface="Public Sans" pitchFamily="2" charset="0"/>
                <a:ea typeface="DengXian" panose="02010600030101010101" pitchFamily="2" charset="-122"/>
                <a:cs typeface="Arial" panose="020B0604020202020204" pitchFamily="34" charset="0"/>
              </a:rPr>
              <a:t>The player bets/gambles using skins as their tokens or virtual currency</a:t>
            </a:r>
          </a:p>
          <a:p>
            <a:pPr marL="342900" indent="-342900">
              <a:buFont typeface="Arial" panose="020B0604020202020204" pitchFamily="34" charset="0"/>
              <a:buChar char="•"/>
            </a:pPr>
            <a:r>
              <a:rPr lang="en-AU" sz="1200" dirty="0">
                <a:effectLst/>
                <a:latin typeface="Public Sans" pitchFamily="2" charset="0"/>
                <a:ea typeface="DengXian" panose="02010600030101010101" pitchFamily="2" charset="-122"/>
                <a:cs typeface="Arial" panose="020B0604020202020204" pitchFamily="34" charset="0"/>
              </a:rPr>
              <a:t>The skins won can be traded for real money in some games.</a:t>
            </a:r>
          </a:p>
          <a:p>
            <a:pPr marL="342900" indent="-342900">
              <a:buFont typeface="Arial" panose="020B0604020202020204" pitchFamily="34" charset="0"/>
              <a:buChar char="•"/>
            </a:pPr>
            <a:endParaRPr lang="en-AU" sz="1200" dirty="0">
              <a:effectLst/>
              <a:latin typeface="Public Sans" pitchFamily="2" charset="0"/>
              <a:ea typeface="DengXian" panose="02010600030101010101" pitchFamily="2" charset="-122"/>
              <a:cs typeface="Arial" panose="020B0604020202020204" pitchFamily="34" charset="0"/>
            </a:endParaRPr>
          </a:p>
          <a:p>
            <a:pPr marL="0" indent="0">
              <a:buFont typeface="+mj-lt"/>
              <a:buNone/>
            </a:pPr>
            <a:r>
              <a:rPr lang="en-AU" sz="1200" dirty="0">
                <a:effectLst/>
                <a:latin typeface="Public Sans" pitchFamily="2" charset="0"/>
                <a:ea typeface="DengXian" panose="02010600030101010101" pitchFamily="2" charset="-122"/>
                <a:cs typeface="Arial" panose="020B0604020202020204" pitchFamily="34" charset="0"/>
              </a:rPr>
              <a:t>Study shows gamers spent an equivalent of over $5 billion on Counter-Strike: Global Offensive skin gambling during 2016. </a:t>
            </a:r>
            <a:endParaRPr lang="en-AU" sz="1200" baseline="30000" dirty="0">
              <a:effectLst/>
              <a:latin typeface="Public Sans" pitchFamily="2" charset="0"/>
              <a:ea typeface="DengXian" panose="02010600030101010101" pitchFamily="2" charset="-122"/>
              <a:cs typeface="Arial" panose="020B0604020202020204" pitchFamily="34" charset="0"/>
            </a:endParaRPr>
          </a:p>
          <a:p>
            <a:endParaRPr lang="en-AU" dirty="0">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Public Sans" pitchFamily="2" charset="0"/>
                <a:cs typeface="Arial" panose="020B0604020202020204" pitchFamily="34" charset="0"/>
              </a:rPr>
              <a:t>Source: </a:t>
            </a:r>
            <a:r>
              <a:rPr lang="en-US" sz="1200" dirty="0">
                <a:latin typeface="Public Sans" pitchFamily="2" charset="0"/>
                <a:cs typeface="Arial" panose="020B0604020202020204" pitchFamily="34" charset="0"/>
                <a:hlinkClick r:id="rId3"/>
              </a:rPr>
              <a:t>https://www.gambleaware.nsw.gov.au/resources-and-education/check-out-our-research/grant-funded-research</a:t>
            </a:r>
            <a:r>
              <a:rPr lang="en-US" sz="1200" dirty="0">
                <a:latin typeface="Public Sans" pitchFamily="2" charset="0"/>
                <a:cs typeface="Arial" panose="020B0604020202020204" pitchFamily="34" charset="0"/>
              </a:rPr>
              <a:t> </a:t>
            </a:r>
            <a:endParaRPr lang="en-AU" sz="1200" baseline="30000" dirty="0">
              <a:effectLst/>
              <a:latin typeface="Public Sans" pitchFamily="2" charset="0"/>
              <a:ea typeface="DengXian" panose="02010600030101010101" pitchFamily="2" charset="-122"/>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20</a:t>
            </a:fld>
            <a:endParaRPr lang="en-US"/>
          </a:p>
        </p:txBody>
      </p:sp>
    </p:spTree>
    <p:extLst>
      <p:ext uri="{BB962C8B-B14F-4D97-AF65-F5344CB8AC3E}">
        <p14:creationId xmlns:p14="http://schemas.microsoft.com/office/powerpoint/2010/main" val="1432159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pitchFamily="2" charset="0"/>
                <a:cs typeface="Arial" panose="020B0604020202020204" pitchFamily="34" charset="0"/>
              </a:rPr>
              <a:t>Explain listed concerns from researchers: </a:t>
            </a:r>
            <a:endParaRPr lang="en-GB" dirty="0">
              <a:latin typeface="Public Sans" pitchFamily="2" charset="0"/>
              <a:cs typeface="Arial" panose="020B0604020202020204" pitchFamily="34" charset="0"/>
            </a:endParaRPr>
          </a:p>
          <a:p>
            <a:pPr marL="171450" indent="-171450">
              <a:buFont typeface="Arial" panose="020B0604020202020204" pitchFamily="34" charset="0"/>
              <a:buChar char="•"/>
            </a:pPr>
            <a:r>
              <a:rPr lang="en-AU" dirty="0">
                <a:latin typeface="Public Sans" pitchFamily="2" charset="0"/>
                <a:cs typeface="Arial" panose="020B0604020202020204" pitchFamily="34" charset="0"/>
              </a:rPr>
              <a:t>Simulated gambling is more common than monetary gambling among young people- 40.1% vs 29.8% (this is mentioned earlier).</a:t>
            </a:r>
            <a:endParaRPr lang="en-GB" dirty="0">
              <a:latin typeface="Public Sans" pitchFamily="2" charset="0"/>
              <a:cs typeface="Arial" panose="020B0604020202020204" pitchFamily="34" charset="0"/>
            </a:endParaRPr>
          </a:p>
          <a:p>
            <a:pPr marL="171450" indent="-171450">
              <a:buFont typeface="Arial" panose="020B0604020202020204" pitchFamily="34" charset="0"/>
              <a:buChar char="•"/>
            </a:pPr>
            <a:r>
              <a:rPr lang="en-AU" dirty="0">
                <a:latin typeface="Public Sans" pitchFamily="2" charset="0"/>
                <a:cs typeface="Arial" panose="020B0604020202020204" pitchFamily="34" charset="0"/>
              </a:rPr>
              <a:t>Simulated gambling is more accessible and no age restrictions – most young people have at least one device dedicated for their use. </a:t>
            </a:r>
            <a:endParaRPr lang="en-GB" dirty="0">
              <a:latin typeface="Public Sans" pitchFamily="2" charset="0"/>
              <a:cs typeface="Arial" panose="020B0604020202020204" pitchFamily="34" charset="0"/>
            </a:endParaRPr>
          </a:p>
          <a:p>
            <a:pPr marL="171450" indent="-171450">
              <a:buFont typeface="Arial" panose="020B0604020202020204" pitchFamily="34" charset="0"/>
              <a:buChar char="•"/>
            </a:pPr>
            <a:r>
              <a:rPr lang="en-AU" dirty="0">
                <a:latin typeface="Public Sans" pitchFamily="2" charset="0"/>
                <a:cs typeface="Arial" panose="020B0604020202020204" pitchFamily="34" charset="0"/>
              </a:rPr>
              <a:t>It will increase the chance to continue to gamble and risk to gambling harm in adulthood.</a:t>
            </a:r>
            <a:endParaRPr lang="en-GB" dirty="0">
              <a:latin typeface="Public Sans" pitchFamily="2" charset="0"/>
              <a:cs typeface="Arial" panose="020B0604020202020204" pitchFamily="34" charset="0"/>
            </a:endParaRPr>
          </a:p>
          <a:p>
            <a:endParaRPr lang="en-GB" dirty="0">
              <a:latin typeface="Public Sans" pitchFamily="2" charset="0"/>
              <a:cs typeface="Arial" panose="020B0604020202020204" pitchFamily="34" charset="0"/>
            </a:endParaRPr>
          </a:p>
          <a:p>
            <a:r>
              <a:rPr lang="en-GB" dirty="0">
                <a:latin typeface="Public Sans" pitchFamily="2" charset="0"/>
                <a:cs typeface="Arial" panose="020B0604020202020204" pitchFamily="34" charset="0"/>
              </a:rPr>
              <a:t>Children may not spend money and gamble in traditional ways, but they learn how chance works and get to experience the thrill of the win. </a:t>
            </a:r>
          </a:p>
          <a:p>
            <a:endParaRPr lang="en-AU" dirty="0">
              <a:latin typeface="Public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ublic Sans" pitchFamily="2" charset="0"/>
                <a:cs typeface="Arial" panose="020B0604020202020204" pitchFamily="34" charset="0"/>
              </a:rPr>
              <a:t>encourages continuous involvement and facilitates transit to gambling in adulthood.</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21</a:t>
            </a:fld>
            <a:endParaRPr lang="en-US"/>
          </a:p>
        </p:txBody>
      </p:sp>
    </p:spTree>
    <p:extLst>
      <p:ext uri="{BB962C8B-B14F-4D97-AF65-F5344CB8AC3E}">
        <p14:creationId xmlns:p14="http://schemas.microsoft.com/office/powerpoint/2010/main" val="3698250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latin typeface="Public Sans" pitchFamily="2" charset="0"/>
                <a:cs typeface="Arial" panose="020B0604020202020204" pitchFamily="34" charset="0"/>
              </a:rPr>
              <a:t>Read out the advice listed on the slide.</a:t>
            </a:r>
          </a:p>
          <a:p>
            <a:pPr marL="228600" indent="-228600">
              <a:buFont typeface="+mj-lt"/>
              <a:buAutoNum type="arabicPeriod"/>
            </a:pPr>
            <a:r>
              <a:rPr lang="en-AU" dirty="0">
                <a:latin typeface="Public Sans" pitchFamily="2" charset="0"/>
                <a:cs typeface="Arial" panose="020B0604020202020204" pitchFamily="34" charset="0"/>
              </a:rPr>
              <a:t>Discuss whether they are practical for participants. What might be some barriers and facilitators to implementing these?</a:t>
            </a:r>
            <a:endParaRPr lang="en-US" dirty="0">
              <a:latin typeface="Public Sans" pitchFamily="2" charset="0"/>
              <a:cs typeface="Arial" panose="020B0604020202020204" pitchFamily="34" charset="0"/>
            </a:endParaRPr>
          </a:p>
          <a:p>
            <a:pPr marL="228600" indent="-228600">
              <a:buFont typeface="+mj-lt"/>
              <a:buAutoNum type="arabicPeriod"/>
            </a:pPr>
            <a:r>
              <a:rPr lang="en-AU" dirty="0">
                <a:latin typeface="Public Sans" pitchFamily="2" charset="0"/>
                <a:cs typeface="Arial" panose="020B0604020202020204" pitchFamily="34" charset="0"/>
              </a:rPr>
              <a:t>Let participants contribute other ideas if any.  </a:t>
            </a:r>
            <a:endParaRPr lang="en-US" dirty="0">
              <a:latin typeface="Public Sans" pitchFamily="2"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22</a:t>
            </a:fld>
            <a:endParaRPr lang="en-US"/>
          </a:p>
        </p:txBody>
      </p:sp>
    </p:spTree>
    <p:extLst>
      <p:ext uri="{BB962C8B-B14F-4D97-AF65-F5344CB8AC3E}">
        <p14:creationId xmlns:p14="http://schemas.microsoft.com/office/powerpoint/2010/main" val="3358877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AU" sz="1200" dirty="0">
                <a:effectLst/>
                <a:latin typeface="Public Sans" pitchFamily="2" charset="0"/>
                <a:ea typeface="DengXian" panose="02010600030101010101" pitchFamily="2" charset="-122"/>
                <a:cs typeface="Arial" panose="020B0604020202020204" pitchFamily="34" charset="0"/>
              </a:rPr>
              <a:t>There are a few factors influencing young people’s gambling attitudes and behaviour:</a:t>
            </a:r>
          </a:p>
          <a:p>
            <a:pPr marL="342900" lvl="0" indent="-342900">
              <a:lnSpc>
                <a:spcPct val="150000"/>
              </a:lnSpc>
              <a:buFont typeface="Symbol" panose="05050102010706020507" pitchFamily="18" charset="2"/>
              <a:buChar char=""/>
            </a:pPr>
            <a:r>
              <a:rPr lang="en-AU" sz="1200" dirty="0">
                <a:effectLst/>
                <a:latin typeface="Public Sans" pitchFamily="2" charset="0"/>
                <a:ea typeface="DengXian" panose="02010600030101010101" pitchFamily="2" charset="-122"/>
                <a:cs typeface="Arial" panose="020B0604020202020204" pitchFamily="34" charset="0"/>
              </a:rPr>
              <a:t>personal factors: age, gender, social wellbeing, personality</a:t>
            </a:r>
          </a:p>
          <a:p>
            <a:pPr marL="342900" lvl="0" indent="-342900">
              <a:lnSpc>
                <a:spcPct val="150000"/>
              </a:lnSpc>
              <a:buFont typeface="Symbol" panose="05050102010706020507" pitchFamily="18" charset="2"/>
              <a:buChar char=""/>
            </a:pPr>
            <a:r>
              <a:rPr lang="en-AU" sz="1200" dirty="0">
                <a:effectLst/>
                <a:latin typeface="Public Sans" pitchFamily="2" charset="0"/>
                <a:ea typeface="DengXian" panose="02010600030101010101" pitchFamily="2" charset="-122"/>
                <a:cs typeface="Arial" panose="020B0604020202020204" pitchFamily="34" charset="0"/>
              </a:rPr>
              <a:t>peers</a:t>
            </a:r>
          </a:p>
          <a:p>
            <a:pPr marL="342900" lvl="0" indent="-342900">
              <a:lnSpc>
                <a:spcPct val="150000"/>
              </a:lnSpc>
              <a:buFont typeface="Symbol" panose="05050102010706020507" pitchFamily="18" charset="2"/>
              <a:buChar char=""/>
            </a:pPr>
            <a:r>
              <a:rPr lang="en-AU" sz="1200" dirty="0">
                <a:effectLst/>
                <a:latin typeface="Public Sans" pitchFamily="2" charset="0"/>
                <a:ea typeface="DengXian" panose="02010600030101010101" pitchFamily="2" charset="-122"/>
                <a:cs typeface="Arial" panose="020B0604020202020204" pitchFamily="34" charset="0"/>
              </a:rPr>
              <a:t>access to internet </a:t>
            </a:r>
          </a:p>
          <a:p>
            <a:pPr marL="342900" lvl="0" indent="-342900">
              <a:lnSpc>
                <a:spcPct val="150000"/>
              </a:lnSpc>
              <a:buFont typeface="Symbol" panose="05050102010706020507" pitchFamily="18" charset="2"/>
              <a:buChar char=""/>
            </a:pPr>
            <a:r>
              <a:rPr lang="en-AU" sz="1200" dirty="0">
                <a:effectLst/>
                <a:latin typeface="Public Sans" pitchFamily="2" charset="0"/>
                <a:ea typeface="DengXian" panose="02010600030101010101" pitchFamily="2" charset="-122"/>
                <a:cs typeface="Arial" panose="020B0604020202020204" pitchFamily="34" charset="0"/>
              </a:rPr>
              <a:t>parents/guardians: attitudes and own gambling behaviours</a:t>
            </a:r>
          </a:p>
          <a:p>
            <a:pPr marL="342900" lvl="0" indent="-342900">
              <a:lnSpc>
                <a:spcPct val="150000"/>
              </a:lnSpc>
              <a:spcAft>
                <a:spcPts val="800"/>
              </a:spcAft>
              <a:buFont typeface="Symbol" panose="05050102010706020507" pitchFamily="18" charset="2"/>
              <a:buChar char=""/>
            </a:pPr>
            <a:r>
              <a:rPr lang="en-AU" sz="1200" dirty="0">
                <a:effectLst/>
                <a:latin typeface="Public Sans" pitchFamily="2" charset="0"/>
                <a:ea typeface="DengXian" panose="02010600030101010101" pitchFamily="2" charset="-122"/>
                <a:cs typeface="Arial" panose="020B0604020202020204" pitchFamily="34" charset="0"/>
              </a:rPr>
              <a:t>gambling advertising.</a:t>
            </a:r>
          </a:p>
          <a:p>
            <a:pPr>
              <a:lnSpc>
                <a:spcPct val="150000"/>
              </a:lnSpc>
              <a:spcAft>
                <a:spcPts val="800"/>
              </a:spcAft>
            </a:pPr>
            <a:r>
              <a:rPr lang="en-AU" sz="1200" dirty="0">
                <a:effectLst/>
                <a:latin typeface="Public Sans" pitchFamily="2" charset="0"/>
                <a:ea typeface="DengXian" panose="02010600030101010101" pitchFamily="2" charset="-122"/>
                <a:cs typeface="Arial" panose="020B0604020202020204" pitchFamily="34" charset="0"/>
              </a:rPr>
              <a:t>This workshop session focuses on two of the influential factors: gambling advertising and parents.</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23</a:t>
            </a:fld>
            <a:endParaRPr lang="en-US"/>
          </a:p>
        </p:txBody>
      </p:sp>
    </p:spTree>
    <p:extLst>
      <p:ext uri="{BB962C8B-B14F-4D97-AF65-F5344CB8AC3E}">
        <p14:creationId xmlns:p14="http://schemas.microsoft.com/office/powerpoint/2010/main" val="2106186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31F20"/>
                </a:solidFill>
                <a:effectLst/>
                <a:uLnTx/>
                <a:uFillTx/>
                <a:latin typeface="Public Sans" pitchFamily="2" charset="0"/>
                <a:ea typeface="+mn-ea"/>
                <a:cs typeface="Arial" panose="020B0604020202020204" pitchFamily="34" charset="0"/>
              </a:rPr>
              <a:t>Some gambling advertisements features are specifically attractive young people.</a:t>
            </a:r>
          </a:p>
          <a:p>
            <a:pPr marL="628650" lvl="1" indent="-171450">
              <a:buFont typeface="Arial" panose="020B0604020202020204" pitchFamily="34" charset="0"/>
              <a:buChar char="•"/>
            </a:pPr>
            <a:r>
              <a:rPr lang="en-AU" dirty="0">
                <a:latin typeface="Public Sans" pitchFamily="2" charset="0"/>
                <a:cs typeface="Arial" panose="020B0604020202020204" pitchFamily="34" charset="0"/>
              </a:rPr>
              <a:t>playful language (e.g. ‘Starburst’, ‘House Party’)</a:t>
            </a:r>
          </a:p>
          <a:p>
            <a:pPr marL="628650" lvl="1" indent="-171450">
              <a:buFont typeface="Arial" panose="020B0604020202020204" pitchFamily="34" charset="0"/>
              <a:buChar char="•"/>
            </a:pPr>
            <a:r>
              <a:rPr lang="en-AU" dirty="0">
                <a:latin typeface="Public Sans" pitchFamily="2" charset="0"/>
                <a:cs typeface="Arial" panose="020B0604020202020204" pitchFamily="34" charset="0"/>
              </a:rPr>
              <a:t>cartoon-like colourful graphic design </a:t>
            </a:r>
          </a:p>
          <a:p>
            <a:pPr marL="628650" lvl="1" indent="-171450">
              <a:buFont typeface="Arial" panose="020B0604020202020204" pitchFamily="34" charset="0"/>
              <a:buChar char="•"/>
            </a:pPr>
            <a:r>
              <a:rPr lang="en-AU" dirty="0">
                <a:latin typeface="Public Sans" pitchFamily="2" charset="0"/>
                <a:cs typeface="Arial" panose="020B0604020202020204" pitchFamily="34" charset="0"/>
              </a:rPr>
              <a:t>fun and exciting narratives.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31F20"/>
                </a:solidFill>
                <a:effectLst/>
                <a:uLnTx/>
                <a:uFillTx/>
                <a:latin typeface="Public Sans" pitchFamily="2" charset="0"/>
                <a:ea typeface="+mn-ea"/>
                <a:cs typeface="Arial" panose="020B0604020202020204" pitchFamily="34" charset="0"/>
              </a:rPr>
              <a:t>The contents of gambling advertisement also exploits the vulnerability of young people.</a:t>
            </a:r>
          </a:p>
          <a:p>
            <a:pPr marL="628650" lvl="1" indent="-171450">
              <a:buFont typeface="Arial" panose="020B0604020202020204" pitchFamily="34" charset="0"/>
              <a:buChar char="•"/>
            </a:pPr>
            <a:r>
              <a:rPr lang="en-AU" dirty="0">
                <a:latin typeface="Public Sans" pitchFamily="2" charset="0"/>
                <a:cs typeface="Arial" panose="020B0604020202020204" pitchFamily="34" charset="0"/>
              </a:rPr>
              <a:t>enticing offers (e.g. free bets or spins, money back guarantees) </a:t>
            </a:r>
          </a:p>
          <a:p>
            <a:pPr marL="628650" lvl="1" indent="-171450">
              <a:buFont typeface="Arial" panose="020B0604020202020204" pitchFamily="34" charset="0"/>
              <a:buChar char="•"/>
            </a:pPr>
            <a:r>
              <a:rPr lang="en-AU" dirty="0">
                <a:latin typeface="Public Sans" pitchFamily="2" charset="0"/>
                <a:cs typeface="Arial" panose="020B0604020202020204" pitchFamily="34" charset="0"/>
              </a:rPr>
              <a:t>overly complex and misleading presentation of offers</a:t>
            </a:r>
          </a:p>
          <a:p>
            <a:pPr marL="628650" lvl="1" indent="-171450">
              <a:buFont typeface="Arial" panose="020B0604020202020204" pitchFamily="34" charset="0"/>
              <a:buChar char="•"/>
            </a:pPr>
            <a:r>
              <a:rPr lang="en-AU" dirty="0">
                <a:latin typeface="Public Sans" pitchFamily="2" charset="0"/>
                <a:cs typeface="Arial" panose="020B0604020202020204" pitchFamily="34" charset="0"/>
              </a:rPr>
              <a:t>lack of emphasis on the risks of gambling.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200" b="0" i="0" u="none" strike="noStrike" kern="1200" cap="none" spc="0" normalizeH="0" baseline="0" noProof="0" dirty="0">
              <a:ln>
                <a:noFill/>
              </a:ln>
              <a:solidFill>
                <a:srgbClr val="231F20"/>
              </a:solidFill>
              <a:effectLst/>
              <a:uLnTx/>
              <a:uFillTx/>
              <a:latin typeface="Public Sans" pitchFamily="2"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231F20"/>
                </a:solidFill>
                <a:effectLst/>
                <a:uLnTx/>
                <a:uFillTx/>
                <a:latin typeface="Public Sans" pitchFamily="2" charset="0"/>
                <a:ea typeface="+mn-ea"/>
                <a:cs typeface="Arial" panose="020B0604020202020204" pitchFamily="34" charset="0"/>
              </a:rPr>
              <a:t>Young people, particularly those under 16 years of age, do not fully understand how odds work. They usually have confusion about chances of winning and underestimate the risk. Unless children actually experienced discrepancies between products as advertised and as consumed, they were unable to entirely comprehend advertising’s persuasive 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231F20"/>
                </a:solidFill>
                <a:effectLst/>
                <a:uLnTx/>
                <a:uFillTx/>
                <a:latin typeface="Public Sans" pitchFamily="2" charset="0"/>
                <a:ea typeface="+mn-ea"/>
                <a:cs typeface="Arial" panose="020B0604020202020204" pitchFamily="34" charset="0"/>
              </a:rPr>
              <a:t>For example, if children have not experienced losses from sports wagering, they are unlikely to understand the intent behind the highly positive social and financial messages about sports wagering. </a:t>
            </a:r>
            <a:r>
              <a:rPr kumimoji="0" lang="en-AU" sz="1200" b="0" i="0" u="none" strike="noStrike" kern="1200" cap="none" spc="0" normalizeH="0" baseline="30000" noProof="0" dirty="0">
                <a:ln>
                  <a:noFill/>
                </a:ln>
                <a:solidFill>
                  <a:srgbClr val="231F20"/>
                </a:solidFill>
                <a:effectLst/>
                <a:uLnTx/>
                <a:uFillTx/>
                <a:latin typeface="Public Sans" pitchFamily="2" charset="0"/>
                <a:ea typeface="+mn-ea"/>
                <a:cs typeface="Arial" panose="020B0604020202020204" pitchFamily="34" charset="0"/>
              </a:rPr>
              <a:t>[9]</a:t>
            </a:r>
          </a:p>
          <a:p>
            <a:endParaRPr lang="en-AU" dirty="0">
              <a:latin typeface="Public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Public Sans" pitchFamily="2" charset="0"/>
              </a:rPr>
              <a:t>Picture source from https://www.campaignlive.co.uk/article/cap-bulks-guidance-gambling-ads/1525629</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26</a:t>
            </a:fld>
            <a:endParaRPr lang="en-US"/>
          </a:p>
        </p:txBody>
      </p:sp>
    </p:spTree>
    <p:extLst>
      <p:ext uri="{BB962C8B-B14F-4D97-AF65-F5344CB8AC3E}">
        <p14:creationId xmlns:p14="http://schemas.microsoft.com/office/powerpoint/2010/main" val="3330898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Public Sans" pitchFamily="2" charset="0"/>
                <a:cs typeface="Arial" panose="020B0604020202020204" pitchFamily="34" charset="0"/>
              </a:rPr>
              <a:t>Gambling advertising might make young people feel:</a:t>
            </a:r>
            <a:endParaRPr lang="en-US" sz="1200" dirty="0">
              <a:latin typeface="Public Sans" pitchFamily="2" charset="0"/>
              <a:cs typeface="Arial" panose="020B0604020202020204" pitchFamily="34" charset="0"/>
            </a:endParaRPr>
          </a:p>
          <a:p>
            <a:pPr marL="171450" indent="-171450">
              <a:buFont typeface="Arial" panose="020B0604020202020204" pitchFamily="34" charset="0"/>
              <a:buChar char="•"/>
            </a:pPr>
            <a:r>
              <a:rPr lang="en-AU" sz="1200" dirty="0">
                <a:latin typeface="Public Sans" pitchFamily="2" charset="0"/>
                <a:cs typeface="Arial" panose="020B0604020202020204" pitchFamily="34" charset="0"/>
              </a:rPr>
              <a:t>betting is normal part of sport events</a:t>
            </a:r>
          </a:p>
          <a:p>
            <a:pPr marL="171450" indent="-171450">
              <a:buFont typeface="Arial" panose="020B0604020202020204" pitchFamily="34" charset="0"/>
              <a:buChar char="•"/>
            </a:pPr>
            <a:r>
              <a:rPr lang="en-AU" sz="1200" dirty="0">
                <a:latin typeface="Public Sans" pitchFamily="2" charset="0"/>
                <a:cs typeface="Arial" panose="020B0604020202020204" pitchFamily="34" charset="0"/>
              </a:rPr>
              <a:t>positive about all gambling activities (e.g. your child might </a:t>
            </a:r>
            <a:r>
              <a:rPr lang="en-AU" sz="1200" b="0" i="0" dirty="0">
                <a:solidFill>
                  <a:srgbClr val="000000"/>
                </a:solidFill>
                <a:effectLst/>
                <a:latin typeface="Public Sans" pitchFamily="2" charset="0"/>
                <a:cs typeface="Arial" panose="020B0604020202020204" pitchFamily="34" charset="0"/>
              </a:rPr>
              <a:t>think that winning a big lottery jackpot is common, or that his/her peers will think they are cool if he/she gambles)</a:t>
            </a:r>
            <a:endParaRPr lang="en-AU" sz="1200" dirty="0">
              <a:latin typeface="Public Sans" pitchFamily="2" charset="0"/>
              <a:cs typeface="Arial" panose="020B0604020202020204" pitchFamily="34" charset="0"/>
            </a:endParaRPr>
          </a:p>
          <a:p>
            <a:pPr marL="171450" indent="-171450">
              <a:buFont typeface="Arial" panose="020B0604020202020204" pitchFamily="34" charset="0"/>
              <a:buChar char="•"/>
            </a:pPr>
            <a:r>
              <a:rPr lang="en-AU" sz="1200" dirty="0">
                <a:latin typeface="Public Sans" pitchFamily="2" charset="0"/>
                <a:cs typeface="Arial" panose="020B0604020202020204" pitchFamily="34" charset="0"/>
              </a:rPr>
              <a:t>know more about gambling options – there are more ways you can do it, by yourself! More than just putting a bet with your parents.</a:t>
            </a:r>
            <a:endParaRPr lang="en-US" sz="1200" dirty="0">
              <a:latin typeface="Public Sans" pitchFamily="2" charset="0"/>
              <a:cs typeface="Arial" panose="020B0604020202020204" pitchFamily="34" charset="0"/>
            </a:endParaRPr>
          </a:p>
          <a:p>
            <a:endParaRPr lang="en-AU" sz="1200" dirty="0">
              <a:latin typeface="Public Sans" pitchFamily="2" charset="0"/>
              <a:cs typeface="Arial" panose="020B0604020202020204" pitchFamily="34" charset="0"/>
            </a:endParaRPr>
          </a:p>
          <a:p>
            <a:r>
              <a:rPr lang="en-AU" sz="1200" dirty="0">
                <a:latin typeface="Public Sans" pitchFamily="2" charset="0"/>
                <a:cs typeface="Arial" panose="020B0604020202020204" pitchFamily="34" charset="0"/>
              </a:rPr>
              <a:t>Together, gambling advertising may lead to increased participation and higher risk of problem gambling behaviours from adolescent to adulthood.</a:t>
            </a:r>
          </a:p>
          <a:p>
            <a:endParaRPr lang="en-AU" sz="1200" dirty="0">
              <a:latin typeface="Public Sans" pitchFamily="2" charset="0"/>
              <a:cs typeface="Arial" panose="020B0604020202020204" pitchFamily="34" charset="0"/>
            </a:endParaRPr>
          </a:p>
          <a:p>
            <a:r>
              <a:rPr lang="en-AU" sz="1200" b="1" dirty="0">
                <a:latin typeface="Public Sans" pitchFamily="2" charset="0"/>
                <a:cs typeface="Arial" panose="020B0604020202020204" pitchFamily="34" charset="0"/>
              </a:rPr>
              <a:t>Reclaim the Game initiative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dirty="0">
                <a:solidFill>
                  <a:srgbClr val="333333"/>
                </a:solidFill>
                <a:effectLst/>
                <a:latin typeface="Public Sans" pitchFamily="2" charset="0"/>
                <a:cs typeface="Arial" panose="020B0604020202020204" pitchFamily="34" charset="0"/>
              </a:rPr>
              <a:t>The NSW Gambling Survey 2019 found that one in 20 adults bet on sports. With smartphones and online accounts, sports betting is now at everyone’s fingertips, 24/7. Over $270 million was spent on gambling advertising in Australia in 2018. Sports-betting promotion is ever present in sport – through TV ads, in-stadium signage, sponsorship deals and online promotion.</a:t>
            </a:r>
          </a:p>
          <a:p>
            <a:endParaRPr lang="en-AU" sz="1200" b="0" i="0" dirty="0">
              <a:solidFill>
                <a:srgbClr val="333333"/>
              </a:solidFill>
              <a:effectLst/>
              <a:latin typeface="Public Sans" pitchFamily="2" charset="0"/>
              <a:cs typeface="Arial" panose="020B0604020202020204" pitchFamily="34" charset="0"/>
            </a:endParaRPr>
          </a:p>
          <a:p>
            <a:r>
              <a:rPr lang="en-AU" sz="1200" b="0" i="0" dirty="0">
                <a:solidFill>
                  <a:srgbClr val="333333"/>
                </a:solidFill>
                <a:effectLst/>
                <a:latin typeface="Public Sans" pitchFamily="2" charset="0"/>
                <a:cs typeface="Arial" panose="020B0604020202020204" pitchFamily="34" charset="0"/>
              </a:rPr>
              <a:t>The Office of Responsible Gambling launched </a:t>
            </a:r>
            <a:r>
              <a:rPr lang="en-AU" sz="1200" b="0" i="1" dirty="0">
                <a:solidFill>
                  <a:srgbClr val="333333"/>
                </a:solidFill>
                <a:effectLst/>
                <a:latin typeface="Public Sans" pitchFamily="2" charset="0"/>
                <a:cs typeface="Arial" panose="020B0604020202020204" pitchFamily="34" charset="0"/>
              </a:rPr>
              <a:t>Reclaim the Game </a:t>
            </a:r>
            <a:r>
              <a:rPr lang="en-AU" sz="1200" b="0" i="0" dirty="0">
                <a:solidFill>
                  <a:srgbClr val="333333"/>
                </a:solidFill>
                <a:effectLst/>
                <a:latin typeface="Public Sans" pitchFamily="2" charset="0"/>
                <a:cs typeface="Arial" panose="020B0604020202020204" pitchFamily="34" charset="0"/>
              </a:rPr>
              <a:t>initiative in 2020. The aim to address the normalisation of sports betting and raise awareness of gambling harm.</a:t>
            </a:r>
          </a:p>
          <a:p>
            <a:r>
              <a:rPr lang="en-AU" sz="1200" b="0" i="0" dirty="0">
                <a:solidFill>
                  <a:srgbClr val="333333"/>
                </a:solidFill>
                <a:effectLst/>
                <a:latin typeface="Public Sans" pitchFamily="2" charset="0"/>
                <a:cs typeface="Arial" panose="020B0604020202020204" pitchFamily="34" charset="0"/>
              </a:rPr>
              <a:t>The Office partners with big sporting teams in this initiative. These teams will not accept any sports betting sponsorship or promotional agreements. Supporters and local communities can enjoy sports without betting, and staff, players and fans can be educated about gambling risks. </a:t>
            </a:r>
          </a:p>
          <a:p>
            <a:endParaRPr lang="en-AU" sz="1200" b="0" i="0" dirty="0">
              <a:solidFill>
                <a:srgbClr val="333333"/>
              </a:solidFill>
              <a:effectLst/>
              <a:latin typeface="Public Sans" pitchFamily="2" charset="0"/>
              <a:cs typeface="Arial" panose="020B0604020202020204" pitchFamily="34" charset="0"/>
            </a:endParaRPr>
          </a:p>
          <a:p>
            <a:r>
              <a:rPr lang="en-AU" sz="1200" b="0" i="0" dirty="0">
                <a:solidFill>
                  <a:srgbClr val="333333"/>
                </a:solidFill>
                <a:effectLst/>
                <a:latin typeface="Public Sans" pitchFamily="2" charset="0"/>
                <a:cs typeface="Arial" panose="020B0604020202020204" pitchFamily="34" charset="0"/>
              </a:rPr>
              <a:t>Our partnership teams are cross a range of sports coding, including AFL, cricket, basketball, football and NRL.</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27</a:t>
            </a:fld>
            <a:endParaRPr lang="en-US"/>
          </a:p>
        </p:txBody>
      </p:sp>
    </p:spTree>
    <p:extLst>
      <p:ext uri="{BB962C8B-B14F-4D97-AF65-F5344CB8AC3E}">
        <p14:creationId xmlns:p14="http://schemas.microsoft.com/office/powerpoint/2010/main" val="2691668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Public Sans" pitchFamily="2" charset="0"/>
                <a:cs typeface="Arial" panose="020B0604020202020204" pitchFamily="34" charset="0"/>
              </a:rPr>
              <a:t>Adjust online security and advertising settings:</a:t>
            </a:r>
            <a:endParaRPr lang="en-US" sz="1200" b="1" dirty="0">
              <a:solidFill>
                <a:srgbClr val="002060"/>
              </a:solidFill>
              <a:latin typeface="Public Sans" pitchFamily="2" charset="0"/>
              <a:cs typeface="Arial" panose="020B0604020202020204" pitchFamily="34" charset="0"/>
            </a:endParaRPr>
          </a:p>
          <a:p>
            <a:pPr algn="l"/>
            <a:r>
              <a:rPr lang="en-AU" b="0" i="0" dirty="0">
                <a:solidFill>
                  <a:srgbClr val="343A40"/>
                </a:solidFill>
                <a:effectLst/>
                <a:latin typeface="Public Sans" pitchFamily="2" charset="0"/>
                <a:cs typeface="Arial" panose="020B0604020202020204" pitchFamily="34" charset="0"/>
              </a:rPr>
              <a:t>You have control over online security and advertising settings in the browser, social media and websites that you use. For example, you can block gambling advertisers in your Google Chrome browser by following these simple steps:</a:t>
            </a:r>
          </a:p>
          <a:p>
            <a:pPr algn="l">
              <a:buFont typeface="+mj-lt"/>
              <a:buAutoNum type="arabicPeriod"/>
            </a:pPr>
            <a:r>
              <a:rPr lang="en-AU" b="0" i="0" dirty="0">
                <a:solidFill>
                  <a:srgbClr val="343A40"/>
                </a:solidFill>
                <a:effectLst/>
                <a:latin typeface="Public Sans" pitchFamily="2" charset="0"/>
                <a:cs typeface="Arial" panose="020B0604020202020204" pitchFamily="34" charset="0"/>
              </a:rPr>
              <a:t>Go to settings or click on manage your Google account.</a:t>
            </a:r>
          </a:p>
          <a:p>
            <a:pPr algn="l">
              <a:buFont typeface="+mj-lt"/>
              <a:buAutoNum type="arabicPeriod"/>
            </a:pPr>
            <a:r>
              <a:rPr lang="en-AU" b="0" i="0" dirty="0">
                <a:solidFill>
                  <a:srgbClr val="343A40"/>
                </a:solidFill>
                <a:effectLst/>
                <a:latin typeface="Public Sans" pitchFamily="2" charset="0"/>
                <a:cs typeface="Arial" panose="020B0604020202020204" pitchFamily="34" charset="0"/>
              </a:rPr>
              <a:t>In the left column, locate data and personalisation and select it.</a:t>
            </a:r>
          </a:p>
          <a:p>
            <a:pPr algn="l">
              <a:buFont typeface="+mj-lt"/>
              <a:buAutoNum type="arabicPeriod"/>
            </a:pPr>
            <a:r>
              <a:rPr lang="en-AU" b="0" i="0" dirty="0">
                <a:solidFill>
                  <a:srgbClr val="343A40"/>
                </a:solidFill>
                <a:effectLst/>
                <a:latin typeface="Public Sans" pitchFamily="2" charset="0"/>
                <a:cs typeface="Arial" panose="020B0604020202020204" pitchFamily="34" charset="0"/>
              </a:rPr>
              <a:t>Scroll down and look for ad personalisation</a:t>
            </a:r>
          </a:p>
          <a:p>
            <a:pPr algn="l">
              <a:buFont typeface="+mj-lt"/>
              <a:buAutoNum type="arabicPeriod"/>
            </a:pPr>
            <a:r>
              <a:rPr lang="en-AU" b="0" i="0" dirty="0">
                <a:solidFill>
                  <a:srgbClr val="343A40"/>
                </a:solidFill>
                <a:effectLst/>
                <a:latin typeface="Public Sans" pitchFamily="2" charset="0"/>
                <a:cs typeface="Arial" panose="020B0604020202020204" pitchFamily="34" charset="0"/>
              </a:rPr>
              <a:t>Click on it and slide it off.</a:t>
            </a:r>
          </a:p>
          <a:p>
            <a:pPr algn="l">
              <a:buFont typeface="+mj-lt"/>
              <a:buAutoNum type="arabicPeriod"/>
            </a:pPr>
            <a:endParaRPr lang="en-AU" b="0" i="0" dirty="0">
              <a:solidFill>
                <a:srgbClr val="343A40"/>
              </a:solidFill>
              <a:effectLst/>
              <a:latin typeface="Public Sans" pitchFamily="2" charset="0"/>
              <a:cs typeface="Arial" panose="020B0604020202020204" pitchFamily="34" charset="0"/>
            </a:endParaRPr>
          </a:p>
          <a:p>
            <a:pPr algn="l"/>
            <a:r>
              <a:rPr lang="en-AU" b="0" i="0" dirty="0">
                <a:solidFill>
                  <a:srgbClr val="343A40"/>
                </a:solidFill>
                <a:effectLst/>
                <a:latin typeface="Public Sans" pitchFamily="2" charset="0"/>
                <a:cs typeface="Arial" panose="020B0604020202020204" pitchFamily="34" charset="0"/>
              </a:rPr>
              <a:t>You can also download </a:t>
            </a:r>
            <a:r>
              <a:rPr lang="en-AU" b="0" i="0" dirty="0" err="1">
                <a:solidFill>
                  <a:srgbClr val="343A40"/>
                </a:solidFill>
                <a:effectLst/>
                <a:latin typeface="Public Sans" pitchFamily="2" charset="0"/>
                <a:cs typeface="Arial" panose="020B0604020202020204" pitchFamily="34" charset="0"/>
              </a:rPr>
              <a:t>Adblock</a:t>
            </a:r>
            <a:r>
              <a:rPr lang="en-AU" b="0" i="0" dirty="0">
                <a:solidFill>
                  <a:srgbClr val="343A40"/>
                </a:solidFill>
                <a:effectLst/>
                <a:latin typeface="Public Sans" pitchFamily="2" charset="0"/>
                <a:cs typeface="Arial" panose="020B0604020202020204" pitchFamily="34" charset="0"/>
              </a:rPr>
              <a:t> Plus or similar extensions and configure them to work on your browser or phone apps.</a:t>
            </a:r>
          </a:p>
          <a:p>
            <a:pPr algn="l"/>
            <a:r>
              <a:rPr lang="en-AU" b="0" i="0" dirty="0">
                <a:solidFill>
                  <a:srgbClr val="343A40"/>
                </a:solidFill>
                <a:effectLst/>
                <a:latin typeface="Public Sans" pitchFamily="2" charset="0"/>
                <a:cs typeface="Arial" panose="020B0604020202020204" pitchFamily="34" charset="0"/>
              </a:rPr>
              <a:t>If you use Facebook, you can adjust your ads preferences to limit gambling advertising:</a:t>
            </a:r>
          </a:p>
          <a:p>
            <a:pPr algn="l">
              <a:buFont typeface="+mj-lt"/>
              <a:buAutoNum type="arabicPeriod"/>
            </a:pPr>
            <a:r>
              <a:rPr lang="en-AU" b="0" i="0" dirty="0">
                <a:solidFill>
                  <a:srgbClr val="343A40"/>
                </a:solidFill>
                <a:effectLst/>
                <a:latin typeface="Public Sans" pitchFamily="2" charset="0"/>
                <a:cs typeface="Arial" panose="020B0604020202020204" pitchFamily="34" charset="0"/>
              </a:rPr>
              <a:t>Click on the down arrow in the top right of any Facebook page and click Settings.</a:t>
            </a:r>
          </a:p>
          <a:p>
            <a:pPr algn="l">
              <a:buFont typeface="+mj-lt"/>
              <a:buAutoNum type="arabicPeriod"/>
            </a:pPr>
            <a:r>
              <a:rPr lang="en-AU" b="0" i="0" dirty="0">
                <a:solidFill>
                  <a:srgbClr val="343A40"/>
                </a:solidFill>
                <a:effectLst/>
                <a:latin typeface="Public Sans" pitchFamily="2" charset="0"/>
                <a:cs typeface="Arial" panose="020B0604020202020204" pitchFamily="34" charset="0"/>
              </a:rPr>
              <a:t>Click Ads in the left sidebar.</a:t>
            </a:r>
          </a:p>
          <a:p>
            <a:pPr algn="l">
              <a:buFont typeface="+mj-lt"/>
              <a:buAutoNum type="arabicPeriod"/>
            </a:pPr>
            <a:r>
              <a:rPr lang="en-AU" b="0" i="0" dirty="0">
                <a:solidFill>
                  <a:srgbClr val="343A40"/>
                </a:solidFill>
                <a:effectLst/>
                <a:latin typeface="Public Sans" pitchFamily="2" charset="0"/>
                <a:cs typeface="Arial" panose="020B0604020202020204" pitchFamily="34" charset="0"/>
              </a:rPr>
              <a:t>From your Ad Preferences page, you can update your interests, choose what Facebook information is used to show you ads and adjust your general ad settings.</a:t>
            </a:r>
          </a:p>
          <a:p>
            <a:pPr algn="l"/>
            <a:endParaRPr lang="en-AU" b="0" i="0" dirty="0">
              <a:solidFill>
                <a:srgbClr val="343A40"/>
              </a:solidFill>
              <a:effectLst/>
              <a:latin typeface="Public Sans" pitchFamily="2" charset="0"/>
              <a:cs typeface="Arial" panose="020B0604020202020204" pitchFamily="34" charset="0"/>
            </a:endParaRPr>
          </a:p>
          <a:p>
            <a:pPr algn="l"/>
            <a:r>
              <a:rPr lang="en-AU" b="1" i="0" dirty="0">
                <a:solidFill>
                  <a:srgbClr val="343A40"/>
                </a:solidFill>
                <a:effectLst/>
                <a:latin typeface="Public Sans" pitchFamily="2" charset="0"/>
                <a:cs typeface="Arial" panose="020B0604020202020204" pitchFamily="34" charset="0"/>
              </a:rPr>
              <a:t>Online blocking software</a:t>
            </a:r>
          </a:p>
          <a:p>
            <a:pPr algn="l"/>
            <a:r>
              <a:rPr lang="en-AU" b="0" i="0" dirty="0">
                <a:solidFill>
                  <a:srgbClr val="343A40"/>
                </a:solidFill>
                <a:effectLst/>
                <a:latin typeface="Public Sans" pitchFamily="2" charset="0"/>
                <a:cs typeface="Arial" panose="020B0604020202020204" pitchFamily="34" charset="0"/>
              </a:rPr>
              <a:t>Blocking software is designed to stop you from accessing certain websites.  There are two types available:</a:t>
            </a:r>
          </a:p>
          <a:p>
            <a:pPr algn="l">
              <a:buFont typeface="+mj-lt"/>
              <a:buAutoNum type="arabicPeriod"/>
            </a:pPr>
            <a:r>
              <a:rPr lang="en-AU" b="0" i="0" dirty="0">
                <a:solidFill>
                  <a:srgbClr val="343A40"/>
                </a:solidFill>
                <a:effectLst/>
                <a:latin typeface="Public Sans" pitchFamily="2" charset="0"/>
                <a:cs typeface="Arial" panose="020B0604020202020204" pitchFamily="34" charset="0"/>
              </a:rPr>
              <a:t>General blocking software is designed to set access authorisations or parental controls to prevent access to a range of sites.</a:t>
            </a:r>
          </a:p>
          <a:p>
            <a:pPr algn="l">
              <a:buFont typeface="+mj-lt"/>
              <a:buAutoNum type="arabicPeriod"/>
            </a:pPr>
            <a:r>
              <a:rPr lang="en-AU" b="0" i="0" dirty="0">
                <a:solidFill>
                  <a:srgbClr val="343A40"/>
                </a:solidFill>
                <a:effectLst/>
                <a:latin typeface="Public Sans" pitchFamily="2" charset="0"/>
                <a:cs typeface="Arial" panose="020B0604020202020204" pitchFamily="34" charset="0"/>
              </a:rPr>
              <a:t>Gambling-specific blocking software blocks gambling websites.</a:t>
            </a:r>
          </a:p>
          <a:p>
            <a:pPr algn="l"/>
            <a:r>
              <a:rPr lang="en-AU" b="0" i="0" dirty="0">
                <a:solidFill>
                  <a:srgbClr val="343A40"/>
                </a:solidFill>
                <a:effectLst/>
                <a:latin typeface="Public Sans" pitchFamily="2" charset="0"/>
                <a:cs typeface="Arial" panose="020B0604020202020204" pitchFamily="34" charset="0"/>
              </a:rPr>
              <a:t>Net Nanny is a general blocking software that can monitor and block internet content in various categories, including gambling. It can also track search engine usage, enforce safe search and receive warnings for flagged words (e.g. poker, casino). Net Nanny can also be used to place daily time limits on device use.</a:t>
            </a:r>
          </a:p>
          <a:p>
            <a:pPr algn="l"/>
            <a:r>
              <a:rPr lang="en-AU" b="0" i="0" dirty="0">
                <a:solidFill>
                  <a:srgbClr val="343A40"/>
                </a:solidFill>
                <a:effectLst/>
                <a:latin typeface="Public Sans" pitchFamily="2" charset="0"/>
                <a:cs typeface="Arial" panose="020B0604020202020204" pitchFamily="34" charset="0"/>
              </a:rPr>
              <a:t>There is also blocking software available just for gambling. These include:</a:t>
            </a:r>
          </a:p>
          <a:p>
            <a:pPr algn="l">
              <a:buFont typeface="Arial" panose="020B0604020202020204" pitchFamily="34" charset="0"/>
              <a:buChar char="•"/>
            </a:pPr>
            <a:r>
              <a:rPr lang="en-AU" b="0" i="0" u="none" strike="noStrike" dirty="0" err="1">
                <a:solidFill>
                  <a:srgbClr val="00ABE6"/>
                </a:solidFill>
                <a:effectLst/>
                <a:latin typeface="Public Sans" pitchFamily="2" charset="0"/>
                <a:cs typeface="Arial" panose="020B0604020202020204" pitchFamily="34" charset="0"/>
                <a:hlinkClick r:id="rId3"/>
              </a:rPr>
              <a:t>Gamban</a:t>
            </a:r>
            <a:r>
              <a:rPr lang="en-AU" b="0" i="0" dirty="0">
                <a:solidFill>
                  <a:srgbClr val="343A40"/>
                </a:solidFill>
                <a:effectLst/>
                <a:latin typeface="Public Sans" pitchFamily="2" charset="0"/>
                <a:cs typeface="Arial" panose="020B0604020202020204" pitchFamily="34" charset="0"/>
              </a:rPr>
              <a:t> (Android, Windows, Mac OS X, and iOS)</a:t>
            </a:r>
          </a:p>
          <a:p>
            <a:pPr algn="l">
              <a:buFont typeface="Arial" panose="020B0604020202020204" pitchFamily="34" charset="0"/>
              <a:buChar char="•"/>
            </a:pPr>
            <a:r>
              <a:rPr lang="en-AU" b="0" i="0" u="none" strike="noStrike" dirty="0" err="1">
                <a:solidFill>
                  <a:srgbClr val="00ABE6"/>
                </a:solidFill>
                <a:effectLst/>
                <a:latin typeface="Public Sans" pitchFamily="2" charset="0"/>
                <a:cs typeface="Arial" panose="020B0604020202020204" pitchFamily="34" charset="0"/>
                <a:hlinkClick r:id="rId4"/>
              </a:rPr>
              <a:t>Gamblock</a:t>
            </a:r>
            <a:r>
              <a:rPr lang="en-AU" b="0" i="0" dirty="0">
                <a:solidFill>
                  <a:srgbClr val="343A40"/>
                </a:solidFill>
                <a:effectLst/>
                <a:latin typeface="Public Sans" pitchFamily="2" charset="0"/>
                <a:cs typeface="Arial" panose="020B0604020202020204" pitchFamily="34" charset="0"/>
              </a:rPr>
              <a:t> (Android Phones and Windows PCs)</a:t>
            </a:r>
          </a:p>
          <a:p>
            <a:pPr algn="l">
              <a:buFont typeface="Arial" panose="020B0604020202020204" pitchFamily="34" charset="0"/>
              <a:buChar char="•"/>
            </a:pPr>
            <a:r>
              <a:rPr lang="en-AU" b="0" i="0" u="none" strike="noStrike" dirty="0">
                <a:solidFill>
                  <a:srgbClr val="00ABE6"/>
                </a:solidFill>
                <a:effectLst/>
                <a:latin typeface="Public Sans" pitchFamily="2" charset="0"/>
                <a:cs typeface="Arial" panose="020B0604020202020204" pitchFamily="34" charset="0"/>
                <a:hlinkClick r:id="rId5"/>
              </a:rPr>
              <a:t>Bet Filter</a:t>
            </a:r>
            <a:r>
              <a:rPr lang="en-AU" b="0" i="0" dirty="0">
                <a:solidFill>
                  <a:srgbClr val="343A40"/>
                </a:solidFill>
                <a:effectLst/>
                <a:latin typeface="Public Sans" pitchFamily="2" charset="0"/>
                <a:cs typeface="Arial" panose="020B0604020202020204" pitchFamily="34" charset="0"/>
              </a:rPr>
              <a:t> (Android, Windows, iOS, and Mac)</a:t>
            </a:r>
          </a:p>
          <a:p>
            <a:pPr algn="l">
              <a:buFont typeface="Arial" panose="020B0604020202020204" pitchFamily="34" charset="0"/>
              <a:buChar char="•"/>
            </a:pPr>
            <a:r>
              <a:rPr lang="en-AU" b="0" i="0" u="none" strike="noStrike" dirty="0">
                <a:solidFill>
                  <a:srgbClr val="00ABE6"/>
                </a:solidFill>
                <a:effectLst/>
                <a:latin typeface="Public Sans" pitchFamily="2" charset="0"/>
                <a:cs typeface="Arial" panose="020B0604020202020204" pitchFamily="34" charset="0"/>
                <a:hlinkClick r:id="rId6"/>
              </a:rPr>
              <a:t>Bet Blocker</a:t>
            </a:r>
            <a:r>
              <a:rPr lang="en-AU" b="0" i="0" dirty="0">
                <a:solidFill>
                  <a:srgbClr val="343A40"/>
                </a:solidFill>
                <a:effectLst/>
                <a:latin typeface="Public Sans" pitchFamily="2" charset="0"/>
                <a:cs typeface="Arial" panose="020B0604020202020204" pitchFamily="34" charset="0"/>
              </a:rPr>
              <a:t> (Linux, Windows, and Mac)</a:t>
            </a:r>
          </a:p>
          <a:p>
            <a:endParaRPr lang="en-AU" dirty="0">
              <a:latin typeface="Public Sans" pitchFamily="2" charset="0"/>
            </a:endParaRPr>
          </a:p>
          <a:p>
            <a:r>
              <a:rPr lang="en-AU" b="1" dirty="0">
                <a:latin typeface="Public Sans" pitchFamily="2" charset="0"/>
                <a:cs typeface="Arial" panose="020B0604020202020204" pitchFamily="34" charset="0"/>
              </a:rPr>
              <a:t>How to talk to them about gambling advertising</a:t>
            </a:r>
          </a:p>
          <a:p>
            <a:pPr marL="171450" indent="-171450">
              <a:buFont typeface="Arial" panose="020B0604020202020204" pitchFamily="34" charset="0"/>
              <a:buChar char="•"/>
            </a:pPr>
            <a:r>
              <a:rPr lang="en-AU" b="0" dirty="0">
                <a:latin typeface="Public Sans" pitchFamily="2" charset="0"/>
                <a:cs typeface="Arial" panose="020B0604020202020204" pitchFamily="34" charset="0"/>
              </a:rPr>
              <a:t>Ask them what they think</a:t>
            </a:r>
          </a:p>
          <a:p>
            <a:pPr marL="171450" indent="-171450">
              <a:buFont typeface="Arial" panose="020B0604020202020204" pitchFamily="34" charset="0"/>
              <a:buChar char="•"/>
            </a:pPr>
            <a:r>
              <a:rPr lang="en-AU" b="0" dirty="0">
                <a:latin typeface="Public Sans" pitchFamily="2" charset="0"/>
                <a:cs typeface="Arial" panose="020B0604020202020204" pitchFamily="34" charset="0"/>
              </a:rPr>
              <a:t>Grab opportunities as they come up: It doesn’t have to be a lecture. Just show your child you’re open, and they can talk to you about gambling at any time. Maybe chat in the car on the way to school or sport practice, or when a gambling ad pops up on TV, or if you notice there are loot boxes in a video game they’re playing.</a:t>
            </a:r>
          </a:p>
          <a:p>
            <a:pPr marL="171450" indent="-171450">
              <a:buFont typeface="Arial" panose="020B0604020202020204" pitchFamily="34" charset="0"/>
              <a:buChar char="•"/>
            </a:pPr>
            <a:r>
              <a:rPr lang="en-AU" b="0" dirty="0">
                <a:latin typeface="Public Sans" pitchFamily="2" charset="0"/>
                <a:cs typeface="Arial" panose="020B0604020202020204" pitchFamily="34" charset="0"/>
              </a:rPr>
              <a:t>Cover the important topics: </a:t>
            </a:r>
          </a:p>
          <a:p>
            <a:pPr marL="228600" indent="-228600">
              <a:buFont typeface="+mj-lt"/>
              <a:buAutoNum type="arabicPeriod"/>
            </a:pPr>
            <a:r>
              <a:rPr lang="en-AU" b="0" dirty="0">
                <a:latin typeface="Public Sans" pitchFamily="2" charset="0"/>
                <a:cs typeface="Arial" panose="020B0604020202020204" pitchFamily="34" charset="0"/>
              </a:rPr>
              <a:t>Make sure your child knows there’s a lot to love about competitive sport, and you don’t need to have a bet, or know the odds, to make it fun and exciting.</a:t>
            </a:r>
          </a:p>
          <a:p>
            <a:pPr marL="228600" indent="-228600">
              <a:buFont typeface="+mj-lt"/>
              <a:buAutoNum type="arabicPeriod"/>
            </a:pPr>
            <a:r>
              <a:rPr lang="en-AU" b="0" dirty="0">
                <a:latin typeface="Public Sans" pitchFamily="2" charset="0"/>
                <a:cs typeface="Arial" panose="020B0604020202020204" pitchFamily="34" charset="0"/>
              </a:rPr>
              <a:t>Help your child understand the odds are always in the favour of gambling providers. </a:t>
            </a:r>
          </a:p>
          <a:p>
            <a:pPr marL="228600" indent="-228600">
              <a:buFont typeface="+mj-lt"/>
              <a:buAutoNum type="arabicPeriod"/>
            </a:pPr>
            <a:r>
              <a:rPr lang="en-AU" b="0" dirty="0">
                <a:latin typeface="Public Sans" pitchFamily="2" charset="0"/>
                <a:cs typeface="Arial" panose="020B0604020202020204" pitchFamily="34" charset="0"/>
              </a:rPr>
              <a:t>Questions like “Do you know the odds of winning on the pokies?” or “Do you know how much money is spent on sports betting advertising?” can be great conversation starters.</a:t>
            </a:r>
          </a:p>
          <a:p>
            <a:endParaRPr lang="en-AU" dirty="0">
              <a:latin typeface="Public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Public Sans" pitchFamily="2" charset="0"/>
              </a:rPr>
              <a:t>*</a:t>
            </a:r>
            <a:r>
              <a:rPr lang="en-AU" sz="1200" b="0" dirty="0">
                <a:solidFill>
                  <a:srgbClr val="002060"/>
                </a:solidFill>
                <a:latin typeface="Public Sans" pitchFamily="2" charset="0"/>
                <a:cs typeface="Arial" panose="020B0604020202020204" pitchFamily="34" charset="0"/>
              </a:rPr>
              <a:t>You can also ask parents what, if anything, they have tried and what has/hasn't worked. This will make the participants feel more engaged and they can learn from each other.</a:t>
            </a:r>
            <a:endParaRPr lang="en-AU" dirty="0">
              <a:latin typeface="Public Sans" pitchFamily="2" charset="0"/>
            </a:endParaRP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28</a:t>
            </a:fld>
            <a:endParaRPr lang="en-US"/>
          </a:p>
        </p:txBody>
      </p:sp>
    </p:spTree>
    <p:extLst>
      <p:ext uri="{BB962C8B-B14F-4D97-AF65-F5344CB8AC3E}">
        <p14:creationId xmlns:p14="http://schemas.microsoft.com/office/powerpoint/2010/main" val="1829655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Public Sans" pitchFamily="2" charset="0"/>
                <a:cs typeface="Arial" panose="020B0604020202020204" pitchFamily="34" charset="0"/>
              </a:rPr>
              <a:t>Parent/Guardian is the </a:t>
            </a:r>
            <a:r>
              <a:rPr lang="en-AU" b="1" dirty="0">
                <a:latin typeface="Public Sans" pitchFamily="2" charset="0"/>
                <a:cs typeface="Arial" panose="020B0604020202020204" pitchFamily="34" charset="0"/>
              </a:rPr>
              <a:t>MOST</a:t>
            </a:r>
            <a:r>
              <a:rPr lang="en-AU" dirty="0">
                <a:latin typeface="Public Sans" pitchFamily="2" charset="0"/>
                <a:cs typeface="Arial" panose="020B0604020202020204" pitchFamily="34" charset="0"/>
              </a:rPr>
              <a:t> influential factor to young people's gambling attitude and behaviour. </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29</a:t>
            </a:fld>
            <a:endParaRPr lang="en-US"/>
          </a:p>
        </p:txBody>
      </p:sp>
    </p:spTree>
    <p:extLst>
      <p:ext uri="{BB962C8B-B14F-4D97-AF65-F5344CB8AC3E}">
        <p14:creationId xmlns:p14="http://schemas.microsoft.com/office/powerpoint/2010/main" val="2711629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latin typeface="Public Sans" pitchFamily="2" charset="0"/>
                <a:cs typeface="Arial" panose="020B0604020202020204" pitchFamily="34" charset="0"/>
              </a:rPr>
              <a:t>This chart shows how certain parental attitudes and behaviours can affect young people.</a:t>
            </a:r>
            <a:endParaRPr lang="en-US" b="0" dirty="0">
              <a:latin typeface="Public Sans" pitchFamily="2" charset="0"/>
              <a:cs typeface="Arial" panose="020B0604020202020204" pitchFamily="34" charset="0"/>
            </a:endParaRPr>
          </a:p>
          <a:p>
            <a:r>
              <a:rPr lang="en-AU" b="0" dirty="0">
                <a:latin typeface="Public Sans" pitchFamily="2" charset="0"/>
                <a:cs typeface="Arial" panose="020B0604020202020204" pitchFamily="34" charset="0"/>
              </a:rPr>
              <a:t>How do some parents influence? </a:t>
            </a:r>
          </a:p>
          <a:p>
            <a:pPr marL="171450" indent="-171450">
              <a:buFont typeface="Arial"/>
              <a:buChar char="•"/>
            </a:pPr>
            <a:r>
              <a:rPr lang="en-US" dirty="0">
                <a:latin typeface="Public Sans" pitchFamily="2" charset="0"/>
                <a:cs typeface="Arial" panose="020B0604020202020204" pitchFamily="34" charset="0"/>
              </a:rPr>
              <a:t>Some parents believe that gambling is harmless fun.</a:t>
            </a:r>
          </a:p>
          <a:p>
            <a:pPr marL="171450" indent="-171450">
              <a:buFont typeface="Arial"/>
              <a:buChar char="•"/>
            </a:pPr>
            <a:r>
              <a:rPr lang="en-US" dirty="0">
                <a:latin typeface="Public Sans" pitchFamily="2" charset="0"/>
                <a:cs typeface="Arial" panose="020B0604020202020204" pitchFamily="34" charset="0"/>
              </a:rPr>
              <a:t>Parents are far less likely to talk to their children about problem gambling than other risky </a:t>
            </a:r>
            <a:r>
              <a:rPr lang="en-US" dirty="0" err="1">
                <a:latin typeface="Public Sans" pitchFamily="2" charset="0"/>
                <a:cs typeface="Arial" panose="020B0604020202020204" pitchFamily="34" charset="0"/>
              </a:rPr>
              <a:t>behaviours</a:t>
            </a:r>
            <a:r>
              <a:rPr lang="en-US" dirty="0">
                <a:latin typeface="Public Sans" pitchFamily="2" charset="0"/>
                <a:cs typeface="Arial" panose="020B0604020202020204" pitchFamily="34" charset="0"/>
              </a:rPr>
              <a:t> (e.g. alcohol and drug misuse or safe sex) </a:t>
            </a:r>
            <a:endParaRPr lang="en-US" baseline="30000" dirty="0">
              <a:latin typeface="Public Sans" pitchFamily="2" charset="0"/>
              <a:cs typeface="Arial" panose="020B0604020202020204" pitchFamily="34" charset="0"/>
            </a:endParaRPr>
          </a:p>
          <a:p>
            <a:pPr marL="171450" indent="-171450">
              <a:buFont typeface="Arial"/>
              <a:buChar char="•"/>
            </a:pPr>
            <a:r>
              <a:rPr lang="en-AU" b="0" dirty="0">
                <a:latin typeface="Public Sans" pitchFamily="2" charset="0"/>
                <a:cs typeface="Arial" panose="020B0604020202020204" pitchFamily="34" charset="0"/>
              </a:rPr>
              <a:t>Some parents assist their children to access age restricted commercial gambling activities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AU" b="0" dirty="0">
                <a:latin typeface="Public Sans" pitchFamily="2" charset="0"/>
                <a:cs typeface="Arial" panose="020B0604020202020204" pitchFamily="34" charset="0"/>
              </a:rPr>
              <a:t>     Examples are:</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AU" sz="1200" b="0" dirty="0">
                <a:latin typeface="Public Sans" pitchFamily="2" charset="0"/>
                <a:cs typeface="Arial" panose="020B0604020202020204" pitchFamily="34" charset="0"/>
              </a:rPr>
              <a:t>     1. </a:t>
            </a:r>
            <a:r>
              <a:rPr lang="en-GB" sz="1200" dirty="0">
                <a:latin typeface="Public Sans" pitchFamily="2" charset="0"/>
                <a:cs typeface="Arial" panose="020B0604020202020204" pitchFamily="34" charset="0"/>
              </a:rPr>
              <a:t>Permit your young person to use your betting account.</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sz="1200" dirty="0">
                <a:latin typeface="Public Sans" pitchFamily="2" charset="0"/>
                <a:cs typeface="Arial" panose="020B0604020202020204" pitchFamily="34" charset="0"/>
              </a:rPr>
              <a:t>     2. Place a bet on a sport/Melbourne Cup for a child under 18.</a:t>
            </a:r>
            <a:endParaRPr lang="en-US" sz="1200" dirty="0">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dirty="0">
                <a:latin typeface="Public Sans" pitchFamily="2" charset="0"/>
                <a:cs typeface="Arial" panose="020B0604020202020204" pitchFamily="34" charset="0"/>
              </a:rPr>
              <a:t>     3. </a:t>
            </a:r>
            <a:r>
              <a:rPr lang="en-GB" sz="1200" dirty="0">
                <a:latin typeface="Public Sans" pitchFamily="2" charset="0"/>
                <a:cs typeface="Arial" panose="020B0604020202020204" pitchFamily="34" charset="0"/>
              </a:rPr>
              <a:t>Let children pick the numbers for a lotto ticket.</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sz="1200" dirty="0">
                <a:latin typeface="Public Sans" pitchFamily="2" charset="0"/>
                <a:cs typeface="Arial" panose="020B0604020202020204" pitchFamily="34" charset="0"/>
              </a:rPr>
              <a:t>     4. Give children </a:t>
            </a:r>
            <a:r>
              <a:rPr lang="en-GB" sz="1200" dirty="0" err="1">
                <a:latin typeface="Public Sans" pitchFamily="2" charset="0"/>
                <a:cs typeface="Arial" panose="020B0604020202020204" pitchFamily="34" charset="0"/>
              </a:rPr>
              <a:t>scratchies</a:t>
            </a:r>
            <a:r>
              <a:rPr lang="en-GB" sz="1200" dirty="0">
                <a:latin typeface="Public Sans" pitchFamily="2" charset="0"/>
                <a:cs typeface="Arial" panose="020B0604020202020204" pitchFamily="34" charset="0"/>
              </a:rPr>
              <a:t>/lotto tickets for birthdays.</a:t>
            </a:r>
            <a:endParaRPr lang="en-AU" b="0" dirty="0">
              <a:latin typeface="Public Sans" pitchFamily="2" charset="0"/>
              <a:cs typeface="Arial" panose="020B0604020202020204" pitchFamily="34" charset="0"/>
            </a:endParaRPr>
          </a:p>
          <a:p>
            <a:pPr marL="171450" indent="-171450">
              <a:buFont typeface="Arial"/>
              <a:buChar char="•"/>
            </a:pPr>
            <a:r>
              <a:rPr lang="en-GB" dirty="0">
                <a:latin typeface="Public Sans" pitchFamily="2" charset="0"/>
                <a:cs typeface="Arial" panose="020B0604020202020204" pitchFamily="34" charset="0"/>
              </a:rPr>
              <a:t>Some parents have gambling problems. Growing up with a problem gambling adult is a unique predictor for problem gambling in young people.</a:t>
            </a:r>
            <a:endParaRPr lang="en-US" dirty="0">
              <a:latin typeface="Public Sans" pitchFamily="2" charset="0"/>
              <a:cs typeface="Arial" panose="020B0604020202020204" pitchFamily="34" charset="0"/>
            </a:endParaRPr>
          </a:p>
          <a:p>
            <a:endParaRPr lang="en-US" dirty="0">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Public Sans" pitchFamily="2" charset="0"/>
                <a:cs typeface="Arial" panose="020B0604020202020204" pitchFamily="34" charset="0"/>
              </a:rPr>
              <a:t>Source: </a:t>
            </a:r>
            <a:r>
              <a:rPr lang="en-AU" sz="1200" dirty="0">
                <a:latin typeface="Public Sans" pitchFamily="2" charset="0"/>
                <a:cs typeface="Arial" panose="020B0604020202020204" pitchFamily="34" charset="0"/>
                <a:hlinkClick r:id="rId3"/>
              </a:rPr>
              <a:t>https://www.theguardian.com/society/2020/mar/27/children-more-likely-to-become-gamblers-due-to-high-volume-of-betting-ads</a:t>
            </a:r>
            <a:r>
              <a:rPr lang="en-AU" sz="1200" dirty="0">
                <a:latin typeface="Public Sans" pitchFamily="2" charset="0"/>
                <a:cs typeface="Arial" panose="020B0604020202020204" pitchFamily="34" charset="0"/>
              </a:rPr>
              <a:t> </a:t>
            </a:r>
            <a:endParaRPr lang="en-US" sz="1200" dirty="0">
              <a:latin typeface="Public Sans" pitchFamily="2" charset="0"/>
              <a:cs typeface="Arial" panose="020B0604020202020204" pitchFamily="34" charset="0"/>
            </a:endParaRPr>
          </a:p>
          <a:p>
            <a:endParaRPr lang="en-GB" b="0" dirty="0">
              <a:latin typeface="Public Sans" pitchFamily="2" charset="0"/>
              <a:cs typeface="Arial" panose="020B0604020202020204" pitchFamily="34" charset="0"/>
            </a:endParaRPr>
          </a:p>
          <a:p>
            <a:endParaRPr lang="en-GB" b="0" dirty="0">
              <a:latin typeface="Public Sans" pitchFamily="2" charset="0"/>
              <a:cs typeface="Arial" panose="020B0604020202020204" pitchFamily="34" charset="0"/>
            </a:endParaRPr>
          </a:p>
          <a:p>
            <a:r>
              <a:rPr lang="en-GB" b="0" dirty="0">
                <a:latin typeface="Public Sans" pitchFamily="2" charset="0"/>
                <a:cs typeface="Arial" panose="020B0604020202020204" pitchFamily="34" charset="0"/>
              </a:rPr>
              <a:t>Impacts on young people include:</a:t>
            </a:r>
          </a:p>
          <a:p>
            <a:pPr marL="171450" indent="-171450">
              <a:buFont typeface="Arial" panose="020B0604020202020204" pitchFamily="34" charset="0"/>
              <a:buChar char="•"/>
            </a:pPr>
            <a:r>
              <a:rPr lang="en-GB" b="0" dirty="0">
                <a:latin typeface="Public Sans" pitchFamily="2" charset="0"/>
                <a:cs typeface="Arial" panose="020B0604020202020204" pitchFamily="34" charset="0"/>
              </a:rPr>
              <a:t>form positive attitudes towards gambling </a:t>
            </a:r>
          </a:p>
          <a:p>
            <a:pPr marL="171450" indent="-171450">
              <a:buFont typeface="Arial" panose="020B0604020202020204" pitchFamily="34" charset="0"/>
              <a:buChar char="•"/>
            </a:pPr>
            <a:r>
              <a:rPr lang="en-GB" b="0" dirty="0">
                <a:latin typeface="Public Sans" pitchFamily="2" charset="0"/>
                <a:cs typeface="Arial" panose="020B0604020202020204" pitchFamily="34" charset="0"/>
              </a:rPr>
              <a:t>participate in gambling more </a:t>
            </a:r>
            <a:endParaRPr lang="en-US" b="0" dirty="0">
              <a:latin typeface="Public Sans" pitchFamily="2" charset="0"/>
              <a:cs typeface="Arial" panose="020B0604020202020204" pitchFamily="34" charset="0"/>
            </a:endParaRPr>
          </a:p>
          <a:p>
            <a:pPr marL="171450" indent="-171450">
              <a:buFont typeface="Arial" panose="020B0604020202020204" pitchFamily="34" charset="0"/>
              <a:buChar char="•"/>
            </a:pPr>
            <a:r>
              <a:rPr lang="en-GB" b="0" dirty="0">
                <a:latin typeface="Public Sans" pitchFamily="2" charset="0"/>
                <a:cs typeface="Arial" panose="020B0604020202020204" pitchFamily="34" charset="0"/>
              </a:rPr>
              <a:t>continuous gambling in adulthood</a:t>
            </a:r>
            <a:endParaRPr lang="en-US" b="0" dirty="0">
              <a:latin typeface="Public Sans" pitchFamily="2" charset="0"/>
              <a:cs typeface="Arial" panose="020B0604020202020204" pitchFamily="34" charset="0"/>
            </a:endParaRPr>
          </a:p>
          <a:p>
            <a:pPr marL="171450" indent="-171450">
              <a:buFont typeface="Arial" panose="020B0604020202020204" pitchFamily="34" charset="0"/>
              <a:buChar char="•"/>
            </a:pPr>
            <a:r>
              <a:rPr lang="en-GB" b="0" dirty="0">
                <a:latin typeface="Public Sans" pitchFamily="2" charset="0"/>
                <a:cs typeface="Arial" panose="020B0604020202020204" pitchFamily="34" charset="0"/>
              </a:rPr>
              <a:t>increased risk of experiencing gambling harm. </a:t>
            </a:r>
            <a:endParaRPr lang="en-AU" dirty="0">
              <a:latin typeface="Public Sans" pitchFamily="2" charset="0"/>
            </a:endParaRPr>
          </a:p>
        </p:txBody>
      </p:sp>
      <p:sp>
        <p:nvSpPr>
          <p:cNvPr id="4" name="Slide Number Placeholder 3"/>
          <p:cNvSpPr>
            <a:spLocks noGrp="1"/>
          </p:cNvSpPr>
          <p:nvPr>
            <p:ph type="sldNum" sz="quarter" idx="5"/>
          </p:nvPr>
        </p:nvSpPr>
        <p:spPr/>
        <p:txBody>
          <a:bodyPr/>
          <a:lstStyle/>
          <a:p>
            <a:fld id="{C329F7BE-F1BA-494A-83AB-298EAA119D78}" type="slidenum">
              <a:rPr lang="en-US" smtClean="0"/>
              <a:t>30</a:t>
            </a:fld>
            <a:endParaRPr lang="en-US"/>
          </a:p>
        </p:txBody>
      </p:sp>
    </p:spTree>
    <p:extLst>
      <p:ext uri="{BB962C8B-B14F-4D97-AF65-F5344CB8AC3E}">
        <p14:creationId xmlns:p14="http://schemas.microsoft.com/office/powerpoint/2010/main" val="3283627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Public Sans" pitchFamily="2" charset="0"/>
                <a:cs typeface="Arial" panose="020B0604020202020204" pitchFamily="34" charset="0"/>
              </a:rPr>
              <a:t>Safe and responsible gambling: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latin typeface="Public Sans" pitchFamily="2" charset="0"/>
                <a:cs typeface="Arial" panose="020B0604020202020204" pitchFamily="34" charset="0"/>
              </a:rPr>
              <a:t>Set and stick with limits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latin typeface="Public Sans" pitchFamily="2" charset="0"/>
                <a:cs typeface="Arial" panose="020B0604020202020204" pitchFamily="34" charset="0"/>
              </a:rPr>
              <a:t>Have a game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latin typeface="Public Sans" pitchFamily="2" charset="0"/>
                <a:cs typeface="Arial" panose="020B0604020202020204" pitchFamily="34" charset="0"/>
              </a:rPr>
              <a:t>Keep head clear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latin typeface="Public Sans" pitchFamily="2" charset="0"/>
                <a:cs typeface="Arial" panose="020B0604020202020204" pitchFamily="34" charset="0"/>
              </a:rPr>
              <a:t>Ignore peer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latin typeface="Public Sans" pitchFamily="2" charset="0"/>
                <a:cs typeface="Arial" panose="020B0604020202020204" pitchFamily="34" charset="0"/>
              </a:rPr>
              <a:t>Get balance in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dirty="0">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Public Sans" pitchFamily="2" charset="0"/>
                <a:ea typeface="DengXian" panose="02010600030101010101" pitchFamily="2" charset="-122"/>
                <a:cs typeface="Arial" panose="020B0604020202020204" pitchFamily="34" charset="0"/>
              </a:rPr>
              <a:t>More tips on safe gambling here: </a:t>
            </a:r>
            <a:r>
              <a:rPr lang="en-AU" sz="1200" u="sng" dirty="0">
                <a:solidFill>
                  <a:srgbClr val="0563C1"/>
                </a:solidFill>
                <a:effectLst/>
                <a:latin typeface="Public Sans" pitchFamily="2" charset="0"/>
                <a:ea typeface="DengXian" panose="02010600030101010101" pitchFamily="2" charset="-122"/>
                <a:cs typeface="Arial" panose="020B0604020202020204" pitchFamily="34" charset="0"/>
                <a:hlinkClick r:id="rId3"/>
              </a:rPr>
              <a:t>https://www.gambleaware.nsw.gov.au/learn-about-gambling/gamble-more-safely</a:t>
            </a:r>
            <a:r>
              <a:rPr lang="en-AU" sz="1200" dirty="0">
                <a:effectLst/>
                <a:latin typeface="Public Sans" pitchFamily="2" charset="0"/>
                <a:ea typeface="DengXian" panose="02010600030101010101" pitchFamily="2" charset="-122"/>
                <a:cs typeface="Arial" panose="020B0604020202020204" pitchFamily="34" charset="0"/>
              </a:rPr>
              <a:t> </a:t>
            </a:r>
          </a:p>
          <a:p>
            <a:endParaRPr lang="en-AU" dirty="0">
              <a:latin typeface="Public Sans" pitchFamily="2" charset="0"/>
              <a:cs typeface="Arial" panose="020B0604020202020204" pitchFamily="34" charset="0"/>
            </a:endParaRPr>
          </a:p>
          <a:p>
            <a:r>
              <a:rPr lang="en-AU" b="1" dirty="0">
                <a:latin typeface="Public Sans" pitchFamily="2" charset="0"/>
                <a:cs typeface="Arial" panose="020B0604020202020204" pitchFamily="34" charset="0"/>
              </a:rPr>
              <a:t>Common misconceptions about gambling:</a:t>
            </a:r>
          </a:p>
          <a:p>
            <a:pPr marL="171450" indent="-171450">
              <a:buFont typeface="Arial" panose="020B0604020202020204" pitchFamily="34" charset="0"/>
              <a:buChar char="•"/>
            </a:pPr>
            <a:r>
              <a:rPr lang="en-AU" dirty="0">
                <a:latin typeface="Public Sans" pitchFamily="2" charset="0"/>
                <a:cs typeface="Arial" panose="020B0604020202020204" pitchFamily="34" charset="0"/>
              </a:rPr>
              <a:t>Myth: Gambling is a good way to make money</a:t>
            </a:r>
          </a:p>
          <a:p>
            <a:r>
              <a:rPr lang="en-AU" dirty="0">
                <a:latin typeface="Public Sans" pitchFamily="2" charset="0"/>
                <a:cs typeface="Arial" panose="020B0604020202020204" pitchFamily="34" charset="0"/>
              </a:rPr>
              <a:t>     Fact: Gambling should be understood as a form of entertainment</a:t>
            </a:r>
          </a:p>
          <a:p>
            <a:endParaRPr lang="en-AU" dirty="0">
              <a:latin typeface="Public Sans" pitchFamily="2" charset="0"/>
              <a:cs typeface="Arial" panose="020B0604020202020204" pitchFamily="34" charset="0"/>
            </a:endParaRPr>
          </a:p>
          <a:p>
            <a:pPr marL="171450" indent="-171450">
              <a:buFont typeface="Arial" panose="020B0604020202020204" pitchFamily="34" charset="0"/>
              <a:buChar char="•"/>
            </a:pPr>
            <a:r>
              <a:rPr lang="en-AU" dirty="0">
                <a:latin typeface="Public Sans" pitchFamily="2" charset="0"/>
                <a:cs typeface="Arial" panose="020B0604020202020204" pitchFamily="34" charset="0"/>
              </a:rPr>
              <a:t>Myth: Using special techniques/strategies will help you win the lottery</a:t>
            </a:r>
          </a:p>
          <a:p>
            <a:r>
              <a:rPr lang="en-AU" dirty="0">
                <a:latin typeface="Public Sans" pitchFamily="2" charset="0"/>
                <a:cs typeface="Arial" panose="020B0604020202020204" pitchFamily="34" charset="0"/>
              </a:rPr>
              <a:t>     Fact: Outcomes in games of chance are random</a:t>
            </a:r>
          </a:p>
          <a:p>
            <a:endParaRPr lang="en-AU" dirty="0">
              <a:latin typeface="Public Sans" pitchFamily="2" charset="0"/>
              <a:cs typeface="Arial" panose="020B0604020202020204" pitchFamily="34" charset="0"/>
            </a:endParaRPr>
          </a:p>
          <a:p>
            <a:pPr marL="171450" indent="-171450">
              <a:buFont typeface="Arial" panose="020B0604020202020204" pitchFamily="34" charset="0"/>
              <a:buChar char="•"/>
            </a:pPr>
            <a:r>
              <a:rPr lang="en-AU" dirty="0">
                <a:latin typeface="Public Sans" pitchFamily="2" charset="0"/>
                <a:cs typeface="Arial" panose="020B0604020202020204" pitchFamily="34" charset="0"/>
              </a:rPr>
              <a:t>Myth: The longer you gamble on a machine the more likely you'll win a big prize </a:t>
            </a:r>
          </a:p>
          <a:p>
            <a:r>
              <a:rPr lang="en-AU" dirty="0">
                <a:latin typeface="Public Sans" pitchFamily="2" charset="0"/>
                <a:cs typeface="Arial" panose="020B0604020202020204" pitchFamily="34" charset="0"/>
              </a:rPr>
              <a:t>     Fact: Each spin on a gaming machine is independent of previous spins</a:t>
            </a:r>
          </a:p>
          <a:p>
            <a:endParaRPr lang="en-AU" dirty="0">
              <a:latin typeface="Public Sans" pitchFamily="2" charset="0"/>
              <a:cs typeface="Arial" panose="020B0604020202020204" pitchFamily="34" charset="0"/>
            </a:endParaRPr>
          </a:p>
          <a:p>
            <a:pPr marL="171450" indent="-171450">
              <a:buFont typeface="Arial" panose="020B0604020202020204" pitchFamily="34" charset="0"/>
              <a:buChar char="•"/>
            </a:pPr>
            <a:r>
              <a:rPr lang="en-AU" dirty="0">
                <a:latin typeface="Public Sans" pitchFamily="2" charset="0"/>
                <a:cs typeface="Arial" panose="020B0604020202020204" pitchFamily="34" charset="0"/>
              </a:rPr>
              <a:t>Myth:  "If I keep betting my luck will change, and I can win back the money I've lost."</a:t>
            </a:r>
          </a:p>
          <a:p>
            <a:r>
              <a:rPr lang="en-AU" dirty="0">
                <a:latin typeface="Public Sans" pitchFamily="2" charset="0"/>
                <a:cs typeface="Arial" panose="020B0604020202020204" pitchFamily="34" charset="0"/>
              </a:rPr>
              <a:t>     Fact: Feeling that it's time you had a win, or even needing a win, will not change your odds of winning</a:t>
            </a:r>
          </a:p>
          <a:p>
            <a:endParaRPr lang="en-AU" dirty="0">
              <a:latin typeface="Public Sans" pitchFamily="2" charset="0"/>
              <a:cs typeface="Arial" panose="020B0604020202020204" pitchFamily="34" charset="0"/>
            </a:endParaRPr>
          </a:p>
          <a:p>
            <a:r>
              <a:rPr lang="en-AU" dirty="0">
                <a:latin typeface="Public Sans" pitchFamily="2" charset="0"/>
                <a:cs typeface="Arial" panose="020B0604020202020204" pitchFamily="34" charset="0"/>
              </a:rPr>
              <a:t>Source: https://austgamingcouncil.org.au/responsible-gambling/understanding-responsible-gambling/gambling-myths-facts </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31</a:t>
            </a:fld>
            <a:endParaRPr lang="en-US"/>
          </a:p>
        </p:txBody>
      </p:sp>
    </p:spTree>
    <p:extLst>
      <p:ext uri="{BB962C8B-B14F-4D97-AF65-F5344CB8AC3E}">
        <p14:creationId xmlns:p14="http://schemas.microsoft.com/office/powerpoint/2010/main" val="3622594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Symbol" panose="05050102010706020507" pitchFamily="18" charset="2"/>
              <a:buNone/>
              <a:tabLst/>
              <a:defRPr/>
            </a:pPr>
            <a:r>
              <a:rPr kumimoji="0" lang="en-AU" sz="1200" b="0" i="0" u="none" strike="noStrike" kern="1200" cap="none" spc="0" normalizeH="0" baseline="0" noProof="0" dirty="0">
                <a:ln>
                  <a:noFill/>
                </a:ln>
                <a:solidFill>
                  <a:prstClr val="black"/>
                </a:solidFill>
                <a:effectLst/>
                <a:uLnTx/>
                <a:uFillTx/>
                <a:latin typeface="Public Sans" pitchFamily="2" charset="0"/>
                <a:ea typeface="Arial" panose="020B0604020202020204" pitchFamily="34" charset="0"/>
                <a:cs typeface="Arial"/>
              </a:rPr>
              <a:t>This is a one-hour session. </a:t>
            </a:r>
            <a:r>
              <a:rPr kumimoji="0" lang="en-AU" sz="1200" b="0" i="0" u="none" strike="noStrike" kern="1200" cap="none" spc="0" normalizeH="0" baseline="0" noProof="0" dirty="0">
                <a:ln>
                  <a:noFill/>
                </a:ln>
                <a:solidFill>
                  <a:prstClr val="black"/>
                </a:solidFill>
                <a:effectLst/>
                <a:uLnTx/>
                <a:uFillTx/>
                <a:latin typeface="Public Sans" pitchFamily="2" charset="0"/>
                <a:ea typeface="DengXian"/>
                <a:cs typeface="Arial"/>
              </a:rPr>
              <a:t>There are 10 minutes dedicated time for questions at the end.</a:t>
            </a:r>
          </a:p>
          <a:p>
            <a:pPr marL="0" marR="0" lvl="0" indent="0" algn="l" defTabSz="914400" rtl="0" eaLnBrk="1" fontAlgn="auto" latinLnBrk="0" hangingPunct="1">
              <a:lnSpc>
                <a:spcPct val="115000"/>
              </a:lnSpc>
              <a:spcBef>
                <a:spcPts val="0"/>
              </a:spcBef>
              <a:spcAft>
                <a:spcPts val="0"/>
              </a:spcAft>
              <a:buClrTx/>
              <a:buSzTx/>
              <a:buFont typeface="Symbol" panose="05050102010706020507" pitchFamily="18" charset="2"/>
              <a:buNone/>
              <a:tabLst/>
              <a:defRPr/>
            </a:pPr>
            <a:r>
              <a:rPr kumimoji="0" lang="en-AU" sz="1200" b="0" i="0" u="none" strike="noStrike" kern="1200" cap="none" spc="0" normalizeH="0" baseline="0" noProof="0" dirty="0">
                <a:ln>
                  <a:noFill/>
                </a:ln>
                <a:solidFill>
                  <a:prstClr val="black"/>
                </a:solidFill>
                <a:effectLst/>
                <a:uLnTx/>
                <a:uFillTx/>
                <a:latin typeface="Public Sans" pitchFamily="2" charset="0"/>
                <a:ea typeface="DengXian"/>
                <a:cs typeface="Arial"/>
              </a:rPr>
              <a:t>Main topics discussed in this session include:</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AU" sz="1200" b="0" i="0" u="none" strike="noStrike" kern="1200" cap="none" spc="0" normalizeH="0" baseline="0" noProof="0" dirty="0">
                <a:ln>
                  <a:noFill/>
                </a:ln>
                <a:solidFill>
                  <a:prstClr val="black"/>
                </a:solidFill>
                <a:effectLst/>
                <a:uLnTx/>
                <a:uFillTx/>
                <a:latin typeface="Public Sans" pitchFamily="2" charset="0"/>
                <a:ea typeface="DengXian"/>
                <a:cs typeface="Arial"/>
              </a:rPr>
              <a:t>gambling and young people - how young people engage with gambling activities</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AU" sz="1200" b="0" i="0" u="none" strike="noStrike" kern="1200" cap="none" spc="0" normalizeH="0" baseline="0" noProof="0" dirty="0">
                <a:ln>
                  <a:noFill/>
                </a:ln>
                <a:solidFill>
                  <a:prstClr val="black"/>
                </a:solidFill>
                <a:effectLst/>
                <a:uLnTx/>
                <a:uFillTx/>
                <a:latin typeface="Public Sans" pitchFamily="2" charset="0"/>
                <a:ea typeface="DengXian"/>
                <a:cs typeface="Arial"/>
              </a:rPr>
              <a:t>gaming and gambling - how gaming and gambling are converging</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AU" sz="1200" b="0" i="0" u="none" strike="noStrike" kern="1200" cap="none" spc="0" normalizeH="0" baseline="0" noProof="0" dirty="0">
                <a:ln>
                  <a:noFill/>
                </a:ln>
                <a:solidFill>
                  <a:prstClr val="black"/>
                </a:solidFill>
                <a:effectLst/>
                <a:uLnTx/>
                <a:uFillTx/>
                <a:latin typeface="Public Sans" pitchFamily="2" charset="0"/>
                <a:ea typeface="DengXian"/>
                <a:cs typeface="Arial"/>
              </a:rPr>
              <a:t>gambling advertising - how gambling advertising affects young people</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AU" sz="1200" b="0" i="0" u="none" strike="noStrike" kern="1200" cap="none" spc="0" normalizeH="0" baseline="0" noProof="0" dirty="0">
                <a:ln>
                  <a:noFill/>
                </a:ln>
                <a:solidFill>
                  <a:prstClr val="black"/>
                </a:solidFill>
                <a:effectLst/>
                <a:uLnTx/>
                <a:uFillTx/>
                <a:latin typeface="Public Sans" pitchFamily="2" charset="0"/>
                <a:ea typeface="DengXian"/>
                <a:cs typeface="Arial"/>
              </a:rPr>
              <a:t>parental influence - how parents’ gambling attitudes and behaviour affect those of their children</a:t>
            </a: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AU" sz="1200" b="0" i="0" u="none" strike="noStrike" kern="1200" cap="none" spc="0" normalizeH="0" baseline="0" noProof="0" dirty="0">
                <a:ln>
                  <a:noFill/>
                </a:ln>
                <a:solidFill>
                  <a:prstClr val="black"/>
                </a:solidFill>
                <a:effectLst/>
                <a:uLnTx/>
                <a:uFillTx/>
                <a:latin typeface="Public Sans" pitchFamily="2" charset="0"/>
                <a:ea typeface="DengXian"/>
                <a:cs typeface="Arial"/>
              </a:rPr>
              <a:t>support services - useful services to know for further information or support for parents and young people.</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3</a:t>
            </a:fld>
            <a:endParaRPr lang="en-US"/>
          </a:p>
        </p:txBody>
      </p:sp>
    </p:spTree>
    <p:extLst>
      <p:ext uri="{BB962C8B-B14F-4D97-AF65-F5344CB8AC3E}">
        <p14:creationId xmlns:p14="http://schemas.microsoft.com/office/powerpoint/2010/main" val="1825139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Public Sans" pitchFamily="2" charset="0"/>
                <a:cs typeface="Arial" panose="020B0604020202020204" pitchFamily="34" charset="0"/>
              </a:rPr>
              <a:t>By having these conversations you can help them to stay aware of the dangers of problem gambling. As they get older it will help them understand the difference between gambling on occasion and excessive gambling that can negatively impact other areas of their life. </a:t>
            </a:r>
            <a:endParaRPr lang="en-AU" baseline="30000" dirty="0">
              <a:latin typeface="Public Sans" pitchFamily="2" charset="0"/>
              <a:cs typeface="Arial" panose="020B0604020202020204" pitchFamily="34" charset="0"/>
            </a:endParaRPr>
          </a:p>
          <a:p>
            <a:endParaRPr lang="en-AU" dirty="0">
              <a:latin typeface="Public Sans" pitchFamily="2" charset="0"/>
              <a:cs typeface="Arial" panose="020B0604020202020204" pitchFamily="34" charset="0"/>
            </a:endParaRPr>
          </a:p>
          <a:p>
            <a:r>
              <a:rPr lang="en-AU" dirty="0">
                <a:latin typeface="Public Sans" pitchFamily="2" charset="0"/>
                <a:cs typeface="Arial" panose="020B0604020202020204" pitchFamily="34" charset="0"/>
              </a:rPr>
              <a:t>Start the conversation by asking your young person what they know about gambling etc…. Listen to their concerns……</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32</a:t>
            </a:fld>
            <a:endParaRPr lang="en-US"/>
          </a:p>
        </p:txBody>
      </p:sp>
    </p:spTree>
    <p:extLst>
      <p:ext uri="{BB962C8B-B14F-4D97-AF65-F5344CB8AC3E}">
        <p14:creationId xmlns:p14="http://schemas.microsoft.com/office/powerpoint/2010/main" val="323501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cs typeface="Arial" panose="020B0604020202020204" pitchFamily="34" charset="0"/>
              </a:rPr>
              <a:t>Full list of signs can be found: https://www.gambleaware.nsw.gov.au/supporting-someone/supporting-young-people/signs-gambling-may-be-a-problem-young-people </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33</a:t>
            </a:fld>
            <a:endParaRPr lang="en-US"/>
          </a:p>
        </p:txBody>
      </p:sp>
    </p:spTree>
    <p:extLst>
      <p:ext uri="{BB962C8B-B14F-4D97-AF65-F5344CB8AC3E}">
        <p14:creationId xmlns:p14="http://schemas.microsoft.com/office/powerpoint/2010/main" val="1444140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latin typeface="Public Sans" pitchFamily="2" charset="0"/>
                <a:cs typeface="Arial" panose="020B0604020202020204" pitchFamily="34" charset="0"/>
              </a:rPr>
              <a:t>GambleAware</a:t>
            </a:r>
            <a:r>
              <a:rPr lang="en-US" dirty="0">
                <a:latin typeface="Public Sans" pitchFamily="2" charset="0"/>
                <a:cs typeface="Arial" panose="020B0604020202020204" pitchFamily="34" charset="0"/>
              </a:rPr>
              <a:t> is the brand name for the NSW Office of Responsible gambling and the programs and services it manages. It is fund by Responsible Gambling Fund (RGF) to encourage responsible gambling, reduce harm caused by gambling, and help address and prevent gambling-related issues. You can get more information on supporting young people section on the website </a:t>
            </a:r>
            <a:r>
              <a:rPr lang="en-US" dirty="0">
                <a:latin typeface="Public Sans" pitchFamily="2" charset="0"/>
                <a:cs typeface="Arial" panose="020B0604020202020204" pitchFamily="34" charset="0"/>
                <a:hlinkClick r:id="rId3"/>
              </a:rPr>
              <a:t>https://www.gambleaware.nsw.gov.au/supporting-someone/supporting-young-people</a:t>
            </a:r>
            <a:endParaRPr lang="en-US" dirty="0">
              <a:latin typeface="Public Sans" pitchFamily="2" charset="0"/>
              <a:cs typeface="Arial" panose="020B0604020202020204" pitchFamily="34" charset="0"/>
            </a:endParaRPr>
          </a:p>
          <a:p>
            <a:endParaRPr lang="en-US" dirty="0">
              <a:latin typeface="Public Sans" pitchFamily="2" charset="0"/>
              <a:cs typeface="Arial" panose="020B0604020202020204" pitchFamily="34" charset="0"/>
            </a:endParaRPr>
          </a:p>
          <a:p>
            <a:r>
              <a:rPr lang="en-US" b="1" dirty="0">
                <a:latin typeface="Public Sans" pitchFamily="2" charset="0"/>
                <a:cs typeface="Arial" panose="020B0604020202020204" pitchFamily="34" charset="0"/>
              </a:rPr>
              <a:t>Kids Helpline </a:t>
            </a:r>
            <a:r>
              <a:rPr lang="en-US" dirty="0">
                <a:latin typeface="Public Sans" pitchFamily="2" charset="0"/>
                <a:cs typeface="Arial" panose="020B0604020202020204" pitchFamily="34" charset="0"/>
              </a:rPr>
              <a:t>is a free, confidential 24/7 online and phone counselling service for young people aged 5 to 25. Qualified counsellors are available via </a:t>
            </a:r>
            <a:r>
              <a:rPr lang="en-US" dirty="0" err="1">
                <a:latin typeface="Public Sans" pitchFamily="2" charset="0"/>
                <a:cs typeface="Arial" panose="020B0604020202020204" pitchFamily="34" charset="0"/>
              </a:rPr>
              <a:t>WebChat</a:t>
            </a:r>
            <a:r>
              <a:rPr lang="en-US" dirty="0">
                <a:latin typeface="Public Sans" pitchFamily="2" charset="0"/>
                <a:cs typeface="Arial" panose="020B0604020202020204" pitchFamily="34" charset="0"/>
              </a:rPr>
              <a:t>, phone or email anytime and for any reason.</a:t>
            </a:r>
          </a:p>
          <a:p>
            <a:endParaRPr lang="en-US" b="1" dirty="0">
              <a:latin typeface="Public Sans" pitchFamily="2" charset="0"/>
              <a:cs typeface="Arial" panose="020B0604020202020204" pitchFamily="34" charset="0"/>
            </a:endParaRPr>
          </a:p>
          <a:p>
            <a:r>
              <a:rPr lang="en-US" b="1" dirty="0">
                <a:latin typeface="Public Sans" pitchFamily="2" charset="0"/>
                <a:cs typeface="Arial" panose="020B0604020202020204" pitchFamily="34" charset="0"/>
              </a:rPr>
              <a:t>Headspace</a:t>
            </a:r>
            <a:r>
              <a:rPr lang="en-US" dirty="0">
                <a:latin typeface="Public Sans" pitchFamily="2" charset="0"/>
                <a:cs typeface="Arial" panose="020B0604020202020204" pitchFamily="34" charset="0"/>
              </a:rPr>
              <a:t> is the National Youth Mental Health Foundation providing early intervention mental health services to 12-25 year </a:t>
            </a:r>
            <a:r>
              <a:rPr lang="en-US" dirty="0" err="1">
                <a:latin typeface="Public Sans" pitchFamily="2" charset="0"/>
                <a:cs typeface="Arial" panose="020B0604020202020204" pitchFamily="34" charset="0"/>
              </a:rPr>
              <a:t>olds</a:t>
            </a:r>
            <a:r>
              <a:rPr lang="en-US" dirty="0">
                <a:latin typeface="Public Sans" pitchFamily="2" charset="0"/>
                <a:cs typeface="Arial" panose="020B0604020202020204" pitchFamily="34" charset="0"/>
              </a:rPr>
              <a:t>. They help young people with mental health, physical health (including sexual health), work and study support.</a:t>
            </a:r>
          </a:p>
          <a:p>
            <a:endParaRPr lang="en-US" dirty="0">
              <a:latin typeface="Public Sans" pitchFamily="2" charset="0"/>
              <a:cs typeface="Arial" panose="020B0604020202020204" pitchFamily="34" charset="0"/>
            </a:endParaRPr>
          </a:p>
          <a:p>
            <a:r>
              <a:rPr lang="en-US" b="1" dirty="0" err="1">
                <a:latin typeface="Public Sans" pitchFamily="2" charset="0"/>
                <a:cs typeface="Arial" panose="020B0604020202020204" pitchFamily="34" charset="0"/>
              </a:rPr>
              <a:t>eSafety</a:t>
            </a:r>
            <a:r>
              <a:rPr lang="en-US" b="1" dirty="0">
                <a:latin typeface="Public Sans" pitchFamily="2" charset="0"/>
                <a:cs typeface="Arial" panose="020B0604020202020204" pitchFamily="34" charset="0"/>
              </a:rPr>
              <a:t> commissioner</a:t>
            </a:r>
            <a:r>
              <a:rPr lang="en-US" dirty="0">
                <a:latin typeface="Public Sans" pitchFamily="2" charset="0"/>
                <a:cs typeface="Arial" panose="020B0604020202020204" pitchFamily="34" charset="0"/>
              </a:rPr>
              <a:t> is an independent statutory office supported by the Australian government. It provides a wide range of online safety programs and resources.</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35</a:t>
            </a:fld>
            <a:endParaRPr lang="en-US"/>
          </a:p>
        </p:txBody>
      </p:sp>
    </p:spTree>
    <p:extLst>
      <p:ext uri="{BB962C8B-B14F-4D97-AF65-F5344CB8AC3E}">
        <p14:creationId xmlns:p14="http://schemas.microsoft.com/office/powerpoint/2010/main" val="2155798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latin typeface="Public Sans" pitchFamily="2" charset="0"/>
                <a:cs typeface="Arial" panose="020B0604020202020204" pitchFamily="34" charset="0"/>
              </a:rPr>
              <a:t>*Please enter your examples of local youth services and activities in the editable text box</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36</a:t>
            </a:fld>
            <a:endParaRPr lang="en-US"/>
          </a:p>
        </p:txBody>
      </p:sp>
    </p:spTree>
    <p:extLst>
      <p:ext uri="{BB962C8B-B14F-4D97-AF65-F5344CB8AC3E}">
        <p14:creationId xmlns:p14="http://schemas.microsoft.com/office/powerpoint/2010/main" val="1717259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Public Sans" pitchFamily="2" charset="0"/>
                <a:cs typeface="Arial" panose="020B0604020202020204" pitchFamily="34" charset="0"/>
              </a:rPr>
              <a:t>Disseminate the </a:t>
            </a:r>
            <a:r>
              <a:rPr lang="en-AU" i="1" dirty="0">
                <a:latin typeface="Public Sans" pitchFamily="2" charset="0"/>
                <a:cs typeface="Arial" panose="020B0604020202020204" pitchFamily="34" charset="0"/>
              </a:rPr>
              <a:t>Take home message </a:t>
            </a:r>
            <a:r>
              <a:rPr lang="en-AU" dirty="0">
                <a:latin typeface="Public Sans" pitchFamily="2" charset="0"/>
                <a:cs typeface="Arial" panose="020B0604020202020204" pitchFamily="34" charset="0"/>
              </a:rPr>
              <a:t>cards and </a:t>
            </a:r>
            <a:r>
              <a:rPr lang="en-AU" i="1" dirty="0">
                <a:latin typeface="Public Sans" pitchFamily="2" charset="0"/>
                <a:cs typeface="Arial" panose="020B0604020202020204" pitchFamily="34" charset="0"/>
              </a:rPr>
              <a:t>Workshop evaluation </a:t>
            </a:r>
            <a:r>
              <a:rPr lang="en-AU" dirty="0">
                <a:latin typeface="Public Sans" pitchFamily="2" charset="0"/>
                <a:cs typeface="Arial" panose="020B0604020202020204" pitchFamily="34" charset="0"/>
              </a:rPr>
              <a:t>surveys.</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37</a:t>
            </a:fld>
            <a:endParaRPr lang="en-US"/>
          </a:p>
        </p:txBody>
      </p:sp>
    </p:spTree>
    <p:extLst>
      <p:ext uri="{BB962C8B-B14F-4D97-AF65-F5344CB8AC3E}">
        <p14:creationId xmlns:p14="http://schemas.microsoft.com/office/powerpoint/2010/main" val="971721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latin typeface="Public Sans" pitchFamily="2" charset="0"/>
                <a:cs typeface="Arial" panose="020B0604020202020204" pitchFamily="34" charset="0"/>
              </a:rPr>
              <a:t>* Please update your contact details in the editable text box. This is optional.</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39</a:t>
            </a:fld>
            <a:endParaRPr lang="en-US"/>
          </a:p>
        </p:txBody>
      </p:sp>
    </p:spTree>
    <p:extLst>
      <p:ext uri="{BB962C8B-B14F-4D97-AF65-F5344CB8AC3E}">
        <p14:creationId xmlns:p14="http://schemas.microsoft.com/office/powerpoint/2010/main" val="1901254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Public Sans" pitchFamily="2" charset="0"/>
                <a:ea typeface="+mn-ea"/>
                <a:cs typeface="Arial"/>
              </a:rPr>
              <a:t>We hope by the end of today’s session, you will: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Public Sans" pitchFamily="2" charset="0"/>
                <a:ea typeface="+mn-ea"/>
                <a:cs typeface="Arial"/>
              </a:rPr>
              <a:t>understand how children and young people are affected by gambling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Public Sans" pitchFamily="2" charset="0"/>
                <a:ea typeface="+mn-ea"/>
                <a:cs typeface="Arial"/>
              </a:rPr>
              <a:t>know how parents/carers influence their child’s gambling behaviour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Public Sans" pitchFamily="2" charset="0"/>
                <a:ea typeface="+mn-ea"/>
                <a:cs typeface="Arial"/>
              </a:rPr>
              <a:t>take home some strategies to help your child staying away from gambling harm.</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4</a:t>
            </a:fld>
            <a:endParaRPr lang="en-US"/>
          </a:p>
        </p:txBody>
      </p:sp>
    </p:spTree>
    <p:extLst>
      <p:ext uri="{BB962C8B-B14F-4D97-AF65-F5344CB8AC3E}">
        <p14:creationId xmlns:p14="http://schemas.microsoft.com/office/powerpoint/2010/main" val="222551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pitchFamily="2" charset="0"/>
              </a:rPr>
              <a:t>Warm up activity </a:t>
            </a:r>
          </a:p>
          <a:p>
            <a:r>
              <a:rPr lang="en-AU" dirty="0">
                <a:latin typeface="Public Sans" pitchFamily="2" charset="0"/>
              </a:rPr>
              <a:t>1. Give instruction - Discuss the following questions with the person next to you:</a:t>
            </a:r>
          </a:p>
          <a:p>
            <a:r>
              <a:rPr lang="en-AU" dirty="0">
                <a:latin typeface="Public Sans" pitchFamily="2" charset="0"/>
              </a:rPr>
              <a:t>How popular is gambling among adolescents?</a:t>
            </a:r>
          </a:p>
          <a:p>
            <a:r>
              <a:rPr lang="en-AU" dirty="0">
                <a:latin typeface="Public Sans" pitchFamily="2" charset="0"/>
              </a:rPr>
              <a:t>Do you think video/on-line games have anything to do with gambling?</a:t>
            </a:r>
          </a:p>
          <a:p>
            <a:r>
              <a:rPr lang="en-AU" dirty="0">
                <a:latin typeface="Public Sans" pitchFamily="2" charset="0"/>
              </a:rPr>
              <a:t>What influences young people’s attitude towards gambling?  </a:t>
            </a:r>
          </a:p>
          <a:p>
            <a:r>
              <a:rPr lang="en-AU" dirty="0">
                <a:latin typeface="Public Sans" pitchFamily="2" charset="0"/>
              </a:rPr>
              <a:t>2. Ask a couple of volunteers from the participants to share response to each question.</a:t>
            </a:r>
          </a:p>
          <a:p>
            <a:endParaRPr lang="en-AU" dirty="0">
              <a:latin typeface="Public Sans" pitchFamily="2" charset="0"/>
            </a:endParaRPr>
          </a:p>
          <a:p>
            <a:r>
              <a:rPr lang="en-AU" dirty="0">
                <a:latin typeface="Public Sans" pitchFamily="2" charset="0"/>
              </a:rPr>
              <a:t>If it is an online session, participants will think about these questions individually. You can then ask them to share answers with the group via chat function in virtual meeting rooms. </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5</a:t>
            </a:fld>
            <a:endParaRPr lang="en-US"/>
          </a:p>
        </p:txBody>
      </p:sp>
    </p:spTree>
    <p:extLst>
      <p:ext uri="{BB962C8B-B14F-4D97-AF65-F5344CB8AC3E}">
        <p14:creationId xmlns:p14="http://schemas.microsoft.com/office/powerpoint/2010/main" val="552704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Public Sans" pitchFamily="2" charset="0"/>
                <a:ea typeface="+mn-ea"/>
                <a:cs typeface="Arial"/>
              </a:rPr>
              <a:t>This section aims to give participants a general idea about how young people (aged 12-17) in NSW engage with gambling. </a:t>
            </a:r>
            <a:endParaRPr kumimoji="0" lang="en-AU" sz="1200" b="0" i="0" u="none" strike="noStrike" kern="1200" cap="none" spc="0" normalizeH="0" baseline="0" noProof="0" dirty="0">
              <a:ln>
                <a:noFill/>
              </a:ln>
              <a:solidFill>
                <a:prstClr val="black"/>
              </a:solidFill>
              <a:effectLst/>
              <a:uLnTx/>
              <a:uFillTx/>
              <a:latin typeface="Public Sans" pitchFamily="2" charset="0"/>
              <a:ea typeface="+mn-ea"/>
              <a:cs typeface="Arial" panose="020B060402020202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Public Sans" pitchFamily="2" charset="0"/>
                <a:ea typeface="+mn-ea"/>
                <a:cs typeface="Arial"/>
              </a:rPr>
              <a:t>Information for this section is from the NSW Youth Gambling Study 2020.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Public Sans" pitchFamily="2" charset="0"/>
                <a:ea typeface="+mn-ea"/>
                <a:cs typeface="Arial"/>
              </a:rPr>
              <a:t>This study was commissioned by the Office of Responsible Gambling and conducted by Central Queensland University.</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6</a:t>
            </a:fld>
            <a:endParaRPr lang="en-US"/>
          </a:p>
        </p:txBody>
      </p:sp>
    </p:spTree>
    <p:extLst>
      <p:ext uri="{BB962C8B-B14F-4D97-AF65-F5344CB8AC3E}">
        <p14:creationId xmlns:p14="http://schemas.microsoft.com/office/powerpoint/2010/main" val="2852826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pitchFamily="2" charset="0"/>
              </a:rPr>
              <a:t>Read out the quoted definition. It is based on many versions of legal definitions of gambling in Australia.</a:t>
            </a:r>
          </a:p>
          <a:p>
            <a:r>
              <a:rPr lang="en-AU" dirty="0">
                <a:latin typeface="Public Sans" pitchFamily="2" charset="0"/>
              </a:rPr>
              <a:t>2.    Point out key elements of gambling include:</a:t>
            </a:r>
          </a:p>
          <a:p>
            <a:r>
              <a:rPr lang="en-AU" dirty="0">
                <a:latin typeface="Public Sans" pitchFamily="2" charset="0"/>
              </a:rPr>
              <a:t>risks money or belongings</a:t>
            </a:r>
          </a:p>
          <a:p>
            <a:r>
              <a:rPr lang="en-AU" dirty="0">
                <a:latin typeface="Public Sans" pitchFamily="2" charset="0"/>
              </a:rPr>
              <a:t>randomness or chance involved</a:t>
            </a:r>
          </a:p>
          <a:p>
            <a:r>
              <a:rPr lang="en-AU" dirty="0">
                <a:latin typeface="Public Sans" pitchFamily="2" charset="0"/>
              </a:rPr>
              <a:t>the purpose is to win.</a:t>
            </a:r>
          </a:p>
          <a:p>
            <a:r>
              <a:rPr lang="en-AU" dirty="0">
                <a:latin typeface="Public Sans" pitchFamily="2" charset="0"/>
              </a:rPr>
              <a:t>3. Clarify that this definition captures the activities considered as gambling by Liquor &amp; Gaming NSW, such as poker machines (pokies), casino games, betting on sports and races, lotteries, and online wagering.</a:t>
            </a:r>
          </a:p>
          <a:p>
            <a:endParaRPr lang="en-US" dirty="0"/>
          </a:p>
        </p:txBody>
      </p:sp>
      <p:sp>
        <p:nvSpPr>
          <p:cNvPr id="4" name="Slide Number Placeholder 3"/>
          <p:cNvSpPr>
            <a:spLocks noGrp="1"/>
          </p:cNvSpPr>
          <p:nvPr>
            <p:ph type="sldNum" sz="quarter" idx="5"/>
          </p:nvPr>
        </p:nvSpPr>
        <p:spPr/>
        <p:txBody>
          <a:bodyPr/>
          <a:lstStyle/>
          <a:p>
            <a:fld id="{C329F7BE-F1BA-494A-83AB-298EAA119D78}" type="slidenum">
              <a:rPr lang="en-US" smtClean="0"/>
              <a:t>7</a:t>
            </a:fld>
            <a:endParaRPr lang="en-US"/>
          </a:p>
        </p:txBody>
      </p:sp>
    </p:spTree>
    <p:extLst>
      <p:ext uri="{BB962C8B-B14F-4D97-AF65-F5344CB8AC3E}">
        <p14:creationId xmlns:p14="http://schemas.microsoft.com/office/powerpoint/2010/main" val="3710420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pitchFamily="2" charset="0"/>
              </a:rPr>
              <a:t>1. Introduce the concept of simulated gambling. Simulated gambling referrers to games mimicking the characteristics of traditional gambling but not providing an opportunity to stake, win or lose real-world money. </a:t>
            </a:r>
          </a:p>
          <a:p>
            <a:r>
              <a:rPr lang="en-AU" dirty="0">
                <a:latin typeface="Public Sans" pitchFamily="2" charset="0"/>
              </a:rPr>
              <a:t>Popular forms of simulated gambling are:</a:t>
            </a:r>
          </a:p>
          <a:p>
            <a:r>
              <a:rPr lang="en-AU" dirty="0">
                <a:latin typeface="Public Sans" pitchFamily="2" charset="0"/>
              </a:rPr>
              <a:t>games of poker, lotteries and casino-style </a:t>
            </a:r>
          </a:p>
          <a:p>
            <a:r>
              <a:rPr lang="en-AU" dirty="0">
                <a:latin typeface="Public Sans" pitchFamily="2" charset="0"/>
              </a:rPr>
              <a:t>mini gambling games included within bigger non-gambling games</a:t>
            </a:r>
          </a:p>
          <a:p>
            <a:r>
              <a:rPr lang="en-AU" dirty="0">
                <a:latin typeface="Public Sans" pitchFamily="2" charset="0"/>
              </a:rPr>
              <a:t>games having elements associated with gambling. </a:t>
            </a:r>
          </a:p>
          <a:p>
            <a:r>
              <a:rPr lang="en-AU" dirty="0">
                <a:latin typeface="Public Sans" pitchFamily="2" charset="0"/>
              </a:rPr>
              <a:t>2. Comparison of gambling and simulated gambling is presented in the table.</a:t>
            </a:r>
          </a:p>
          <a:p>
            <a:endParaRPr lang="en-AU" dirty="0">
              <a:latin typeface="Public Sans" pitchFamily="2" charset="0"/>
            </a:endParaRPr>
          </a:p>
          <a:p>
            <a:r>
              <a:rPr lang="en-AU" dirty="0">
                <a:latin typeface="Public Sans" pitchFamily="2" charset="0"/>
              </a:rPr>
              <a:t>More detailed information about simulated gambling is discussed in the next topic - Gaming and gambling. </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8</a:t>
            </a:fld>
            <a:endParaRPr lang="en-US"/>
          </a:p>
        </p:txBody>
      </p:sp>
    </p:spTree>
    <p:extLst>
      <p:ext uri="{BB962C8B-B14F-4D97-AF65-F5344CB8AC3E}">
        <p14:creationId xmlns:p14="http://schemas.microsoft.com/office/powerpoint/2010/main" val="2915149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pitchFamily="2" charset="0"/>
              </a:rPr>
              <a:t>This slide presents background information about the NSW Youth Gambling Study 2020.</a:t>
            </a:r>
          </a:p>
          <a:p>
            <a:endParaRPr lang="en-AU" dirty="0">
              <a:latin typeface="Public Sans" pitchFamily="2" charset="0"/>
            </a:endParaRPr>
          </a:p>
          <a:p>
            <a:r>
              <a:rPr lang="en-AU" dirty="0">
                <a:latin typeface="Public Sans" pitchFamily="2" charset="0"/>
              </a:rPr>
              <a:t>The study is designed of two empirical stages:</a:t>
            </a:r>
          </a:p>
          <a:p>
            <a:r>
              <a:rPr lang="en-AU" dirty="0">
                <a:latin typeface="Public Sans" pitchFamily="2" charset="0"/>
              </a:rPr>
              <a:t>Stage 1 conducted in September 2019 </a:t>
            </a:r>
          </a:p>
          <a:p>
            <a:r>
              <a:rPr lang="en-AU" dirty="0">
                <a:latin typeface="Public Sans" pitchFamily="2" charset="0"/>
              </a:rPr>
              <a:t>        Method: Interviews with 16 focus groups with 104 participants held in eight diverse locations, including two with Indigenous   participants and one each with Chinese and Vietnamese participants. </a:t>
            </a:r>
          </a:p>
          <a:p>
            <a:r>
              <a:rPr lang="en-AU" dirty="0">
                <a:latin typeface="Public Sans" pitchFamily="2" charset="0"/>
              </a:rPr>
              <a:t>Stage 2 conducted from 28 March to 11 May 2020 </a:t>
            </a:r>
          </a:p>
          <a:p>
            <a:r>
              <a:rPr lang="en-AU" dirty="0">
                <a:latin typeface="Public Sans" pitchFamily="2" charset="0"/>
              </a:rPr>
              <a:t>        Method: Online survey with 2,220 young people recruited via flyers delivered to household letterboxes, a Qualtrics panel and email/online advertising.</a:t>
            </a:r>
          </a:p>
          <a:p>
            <a:endParaRPr lang="en-AU" dirty="0">
              <a:latin typeface="Public Sans" pitchFamily="2" charset="0"/>
            </a:endParaRPr>
          </a:p>
          <a:p>
            <a:r>
              <a:rPr lang="en-AU" dirty="0">
                <a:latin typeface="Public Sans" pitchFamily="2" charset="0"/>
              </a:rPr>
              <a:t>This study provides insight of gambling and simulated gambling by young people aged 12-17 years in NSW.</a:t>
            </a:r>
          </a:p>
          <a:p>
            <a:endParaRPr lang="en-AU" dirty="0"/>
          </a:p>
        </p:txBody>
      </p:sp>
      <p:sp>
        <p:nvSpPr>
          <p:cNvPr id="4" name="Slide Number Placeholder 3"/>
          <p:cNvSpPr>
            <a:spLocks noGrp="1"/>
          </p:cNvSpPr>
          <p:nvPr>
            <p:ph type="sldNum" sz="quarter" idx="5"/>
          </p:nvPr>
        </p:nvSpPr>
        <p:spPr/>
        <p:txBody>
          <a:bodyPr/>
          <a:lstStyle/>
          <a:p>
            <a:fld id="{C329F7BE-F1BA-494A-83AB-298EAA119D78}" type="slidenum">
              <a:rPr lang="en-US" smtClean="0"/>
              <a:t>9</a:t>
            </a:fld>
            <a:endParaRPr lang="en-US"/>
          </a:p>
        </p:txBody>
      </p:sp>
    </p:spTree>
    <p:extLst>
      <p:ext uri="{BB962C8B-B14F-4D97-AF65-F5344CB8AC3E}">
        <p14:creationId xmlns:p14="http://schemas.microsoft.com/office/powerpoint/2010/main" val="2288464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CB560-00D2-874B-AA74-CF4D0A93F8F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44D45AC-C588-D64B-9B4E-38D94298D8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1B676E3-7338-224B-8403-2FE386C557D8}"/>
              </a:ext>
            </a:extLst>
          </p:cNvPr>
          <p:cNvSpPr>
            <a:spLocks noGrp="1"/>
          </p:cNvSpPr>
          <p:nvPr>
            <p:ph type="dt" sz="half" idx="10"/>
          </p:nvPr>
        </p:nvSpPr>
        <p:spPr/>
        <p:txBody>
          <a:bodyPr/>
          <a:lstStyle/>
          <a:p>
            <a:fld id="{6C89CB63-FCBD-6F4E-8636-919B0FDD9EC4}" type="datetimeFigureOut">
              <a:rPr lang="en-US" smtClean="0"/>
              <a:t>9/25/2023</a:t>
            </a:fld>
            <a:endParaRPr lang="en-US"/>
          </a:p>
        </p:txBody>
      </p:sp>
      <p:sp>
        <p:nvSpPr>
          <p:cNvPr id="5" name="Footer Placeholder 4">
            <a:extLst>
              <a:ext uri="{FF2B5EF4-FFF2-40B4-BE49-F238E27FC236}">
                <a16:creationId xmlns:a16="http://schemas.microsoft.com/office/drawing/2014/main" id="{194DCE58-F19C-A24B-B6D0-A022A9D752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9C0EC-92AC-DE4B-B208-2C6E06B0655D}"/>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3052441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88E65-E2A1-F347-AB51-20004F559E8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250E38C-1DDA-2443-B5CB-2B7D4229639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D76DEDD-4872-6F40-A4C4-6A4D019348E0}"/>
              </a:ext>
            </a:extLst>
          </p:cNvPr>
          <p:cNvSpPr>
            <a:spLocks noGrp="1"/>
          </p:cNvSpPr>
          <p:nvPr>
            <p:ph type="dt" sz="half" idx="10"/>
          </p:nvPr>
        </p:nvSpPr>
        <p:spPr/>
        <p:txBody>
          <a:bodyPr/>
          <a:lstStyle/>
          <a:p>
            <a:fld id="{6C89CB63-FCBD-6F4E-8636-919B0FDD9EC4}" type="datetimeFigureOut">
              <a:rPr lang="en-US" smtClean="0"/>
              <a:t>9/25/2023</a:t>
            </a:fld>
            <a:endParaRPr lang="en-US"/>
          </a:p>
        </p:txBody>
      </p:sp>
      <p:sp>
        <p:nvSpPr>
          <p:cNvPr id="5" name="Footer Placeholder 4">
            <a:extLst>
              <a:ext uri="{FF2B5EF4-FFF2-40B4-BE49-F238E27FC236}">
                <a16:creationId xmlns:a16="http://schemas.microsoft.com/office/drawing/2014/main" id="{85F79212-0056-884B-A884-7B7DCDB95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1E930-CDA7-204D-B16E-2A821DFA1993}"/>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375428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B9063B-6AE2-684E-AEA0-35CFDDF606C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D5D4A43-4DF2-AA4E-BA0E-8811E45B94A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DD3734-2C29-C64C-9216-75861B4F458B}"/>
              </a:ext>
            </a:extLst>
          </p:cNvPr>
          <p:cNvSpPr>
            <a:spLocks noGrp="1"/>
          </p:cNvSpPr>
          <p:nvPr>
            <p:ph type="dt" sz="half" idx="10"/>
          </p:nvPr>
        </p:nvSpPr>
        <p:spPr/>
        <p:txBody>
          <a:bodyPr/>
          <a:lstStyle/>
          <a:p>
            <a:fld id="{6C89CB63-FCBD-6F4E-8636-919B0FDD9EC4}" type="datetimeFigureOut">
              <a:rPr lang="en-US" smtClean="0"/>
              <a:t>9/25/2023</a:t>
            </a:fld>
            <a:endParaRPr lang="en-US"/>
          </a:p>
        </p:txBody>
      </p:sp>
      <p:sp>
        <p:nvSpPr>
          <p:cNvPr id="5" name="Footer Placeholder 4">
            <a:extLst>
              <a:ext uri="{FF2B5EF4-FFF2-40B4-BE49-F238E27FC236}">
                <a16:creationId xmlns:a16="http://schemas.microsoft.com/office/drawing/2014/main" id="{85371DBF-F099-1A43-8F76-26411BA41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BF5DE-290C-D84E-AEC4-FD4EEA1179CE}"/>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1204922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51422-D861-8347-930B-4F89D2DA7DB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91A6595-8B96-BC4F-BC3A-C5068443249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96689B-3023-314C-8092-676DDD170764}"/>
              </a:ext>
            </a:extLst>
          </p:cNvPr>
          <p:cNvSpPr>
            <a:spLocks noGrp="1"/>
          </p:cNvSpPr>
          <p:nvPr>
            <p:ph type="dt" sz="half" idx="10"/>
          </p:nvPr>
        </p:nvSpPr>
        <p:spPr/>
        <p:txBody>
          <a:bodyPr/>
          <a:lstStyle/>
          <a:p>
            <a:fld id="{6C89CB63-FCBD-6F4E-8636-919B0FDD9EC4}" type="datetimeFigureOut">
              <a:rPr lang="en-US" smtClean="0"/>
              <a:t>9/25/2023</a:t>
            </a:fld>
            <a:endParaRPr lang="en-US"/>
          </a:p>
        </p:txBody>
      </p:sp>
      <p:sp>
        <p:nvSpPr>
          <p:cNvPr id="5" name="Footer Placeholder 4">
            <a:extLst>
              <a:ext uri="{FF2B5EF4-FFF2-40B4-BE49-F238E27FC236}">
                <a16:creationId xmlns:a16="http://schemas.microsoft.com/office/drawing/2014/main" id="{3383F2E8-99C2-F644-AA08-F4D84AE0B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99B4B-28AB-7D4A-B319-5F7926F739F4}"/>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884985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3BBA-31C5-CE40-A2FC-9864EFDE295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EC777A0-DCFE-CF4D-A84F-5A7B763A29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819E7B1-D890-614E-9F56-6662B9D7F90E}"/>
              </a:ext>
            </a:extLst>
          </p:cNvPr>
          <p:cNvSpPr>
            <a:spLocks noGrp="1"/>
          </p:cNvSpPr>
          <p:nvPr>
            <p:ph type="dt" sz="half" idx="10"/>
          </p:nvPr>
        </p:nvSpPr>
        <p:spPr/>
        <p:txBody>
          <a:bodyPr/>
          <a:lstStyle/>
          <a:p>
            <a:fld id="{6C89CB63-FCBD-6F4E-8636-919B0FDD9EC4}" type="datetimeFigureOut">
              <a:rPr lang="en-US" smtClean="0"/>
              <a:t>9/25/2023</a:t>
            </a:fld>
            <a:endParaRPr lang="en-US"/>
          </a:p>
        </p:txBody>
      </p:sp>
      <p:sp>
        <p:nvSpPr>
          <p:cNvPr id="5" name="Footer Placeholder 4">
            <a:extLst>
              <a:ext uri="{FF2B5EF4-FFF2-40B4-BE49-F238E27FC236}">
                <a16:creationId xmlns:a16="http://schemas.microsoft.com/office/drawing/2014/main" id="{FC9C0120-7B51-7741-A3B8-86BE2E9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58579-F496-BB40-B0E5-8F42B0C133BD}"/>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444810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7A34-E0AF-1B49-8872-D7ED97BAC55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88AEE98-2738-654F-A68B-71721B08327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1B8719F-267C-A247-BB28-0AE883353C7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9D3B12A-9618-C64F-BA28-7E8FB9DEA84D}"/>
              </a:ext>
            </a:extLst>
          </p:cNvPr>
          <p:cNvSpPr>
            <a:spLocks noGrp="1"/>
          </p:cNvSpPr>
          <p:nvPr>
            <p:ph type="dt" sz="half" idx="10"/>
          </p:nvPr>
        </p:nvSpPr>
        <p:spPr/>
        <p:txBody>
          <a:bodyPr/>
          <a:lstStyle/>
          <a:p>
            <a:fld id="{6C89CB63-FCBD-6F4E-8636-919B0FDD9EC4}" type="datetimeFigureOut">
              <a:rPr lang="en-US" smtClean="0"/>
              <a:t>9/25/2023</a:t>
            </a:fld>
            <a:endParaRPr lang="en-US"/>
          </a:p>
        </p:txBody>
      </p:sp>
      <p:sp>
        <p:nvSpPr>
          <p:cNvPr id="6" name="Footer Placeholder 5">
            <a:extLst>
              <a:ext uri="{FF2B5EF4-FFF2-40B4-BE49-F238E27FC236}">
                <a16:creationId xmlns:a16="http://schemas.microsoft.com/office/drawing/2014/main" id="{D9D9FEF9-E56C-674D-9BB2-73608F4B9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C50179-6476-4543-BF05-AACE437A1ECB}"/>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177245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5C949-3B33-3042-A7F7-18735C5C4D8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1A5CFDA-C44B-B34E-ACD9-EE8086BB76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BA82574-5172-0343-B151-5C8F24A7BD6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CEE09BE-12A4-C249-85CE-EA0BC108A3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3754241-B2C2-7048-8365-8CF56873186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534131E-0A85-9247-B5F9-1A461162EEEE}"/>
              </a:ext>
            </a:extLst>
          </p:cNvPr>
          <p:cNvSpPr>
            <a:spLocks noGrp="1"/>
          </p:cNvSpPr>
          <p:nvPr>
            <p:ph type="dt" sz="half" idx="10"/>
          </p:nvPr>
        </p:nvSpPr>
        <p:spPr/>
        <p:txBody>
          <a:bodyPr/>
          <a:lstStyle/>
          <a:p>
            <a:fld id="{6C89CB63-FCBD-6F4E-8636-919B0FDD9EC4}" type="datetimeFigureOut">
              <a:rPr lang="en-US" smtClean="0"/>
              <a:t>9/25/2023</a:t>
            </a:fld>
            <a:endParaRPr lang="en-US"/>
          </a:p>
        </p:txBody>
      </p:sp>
      <p:sp>
        <p:nvSpPr>
          <p:cNvPr id="8" name="Footer Placeholder 7">
            <a:extLst>
              <a:ext uri="{FF2B5EF4-FFF2-40B4-BE49-F238E27FC236}">
                <a16:creationId xmlns:a16="http://schemas.microsoft.com/office/drawing/2014/main" id="{3EF1A035-9C6C-5646-99D0-C6DCC188E6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44C0E0-7607-7C41-AD17-11D647A3E87D}"/>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3469143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855D-7F69-7D4F-89E1-DC8ED50DAE5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39E1ECE-CAF0-014B-A6A6-9B3C4F4CC9D1}"/>
              </a:ext>
            </a:extLst>
          </p:cNvPr>
          <p:cNvSpPr>
            <a:spLocks noGrp="1"/>
          </p:cNvSpPr>
          <p:nvPr>
            <p:ph type="dt" sz="half" idx="10"/>
          </p:nvPr>
        </p:nvSpPr>
        <p:spPr/>
        <p:txBody>
          <a:bodyPr/>
          <a:lstStyle/>
          <a:p>
            <a:fld id="{6C89CB63-FCBD-6F4E-8636-919B0FDD9EC4}" type="datetimeFigureOut">
              <a:rPr lang="en-US" smtClean="0"/>
              <a:t>9/25/2023</a:t>
            </a:fld>
            <a:endParaRPr lang="en-US"/>
          </a:p>
        </p:txBody>
      </p:sp>
      <p:sp>
        <p:nvSpPr>
          <p:cNvPr id="4" name="Footer Placeholder 3">
            <a:extLst>
              <a:ext uri="{FF2B5EF4-FFF2-40B4-BE49-F238E27FC236}">
                <a16:creationId xmlns:a16="http://schemas.microsoft.com/office/drawing/2014/main" id="{0C035C62-F62B-0E42-804B-C9F2361332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15697C-7ED8-2442-BD01-0734237E832D}"/>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1342366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1CF2FD-0CDD-1E41-BB37-8D944EC6984C}"/>
              </a:ext>
            </a:extLst>
          </p:cNvPr>
          <p:cNvSpPr>
            <a:spLocks noGrp="1"/>
          </p:cNvSpPr>
          <p:nvPr>
            <p:ph type="dt" sz="half" idx="10"/>
          </p:nvPr>
        </p:nvSpPr>
        <p:spPr/>
        <p:txBody>
          <a:bodyPr/>
          <a:lstStyle/>
          <a:p>
            <a:fld id="{6C89CB63-FCBD-6F4E-8636-919B0FDD9EC4}" type="datetimeFigureOut">
              <a:rPr lang="en-US" smtClean="0"/>
              <a:t>9/25/2023</a:t>
            </a:fld>
            <a:endParaRPr lang="en-US"/>
          </a:p>
        </p:txBody>
      </p:sp>
      <p:sp>
        <p:nvSpPr>
          <p:cNvPr id="3" name="Footer Placeholder 2">
            <a:extLst>
              <a:ext uri="{FF2B5EF4-FFF2-40B4-BE49-F238E27FC236}">
                <a16:creationId xmlns:a16="http://schemas.microsoft.com/office/drawing/2014/main" id="{FF4C381E-092A-9741-8568-1159B0EF4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239029-43EC-B840-86AF-BE380C4493D7}"/>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3664232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4565-65E0-344C-BE30-32DF28515DD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5515714-4CFA-3B45-9BF1-72BDDE1B27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5AA8BF4-A151-624E-AD79-8B9B11C8D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0CCEB39-6EE7-4B43-A999-C7BB3B910810}"/>
              </a:ext>
            </a:extLst>
          </p:cNvPr>
          <p:cNvSpPr>
            <a:spLocks noGrp="1"/>
          </p:cNvSpPr>
          <p:nvPr>
            <p:ph type="dt" sz="half" idx="10"/>
          </p:nvPr>
        </p:nvSpPr>
        <p:spPr/>
        <p:txBody>
          <a:bodyPr/>
          <a:lstStyle/>
          <a:p>
            <a:fld id="{6C89CB63-FCBD-6F4E-8636-919B0FDD9EC4}" type="datetimeFigureOut">
              <a:rPr lang="en-US" smtClean="0"/>
              <a:t>9/25/2023</a:t>
            </a:fld>
            <a:endParaRPr lang="en-US"/>
          </a:p>
        </p:txBody>
      </p:sp>
      <p:sp>
        <p:nvSpPr>
          <p:cNvPr id="6" name="Footer Placeholder 5">
            <a:extLst>
              <a:ext uri="{FF2B5EF4-FFF2-40B4-BE49-F238E27FC236}">
                <a16:creationId xmlns:a16="http://schemas.microsoft.com/office/drawing/2014/main" id="{E2D6BCFB-F7CB-3C48-AC4B-030971174A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846AFE-2004-2044-9AFC-F35670916818}"/>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3420100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6AEF-051A-E141-9744-FFE421325F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1DB6E1C-A345-9246-B829-9F3242BD5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DB13E3-0F14-E742-8CBB-BFAC6AD4DC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B42E7C-3BC8-6148-9A47-DDD9B88A3A7E}"/>
              </a:ext>
            </a:extLst>
          </p:cNvPr>
          <p:cNvSpPr>
            <a:spLocks noGrp="1"/>
          </p:cNvSpPr>
          <p:nvPr>
            <p:ph type="dt" sz="half" idx="10"/>
          </p:nvPr>
        </p:nvSpPr>
        <p:spPr/>
        <p:txBody>
          <a:bodyPr/>
          <a:lstStyle/>
          <a:p>
            <a:fld id="{6C89CB63-FCBD-6F4E-8636-919B0FDD9EC4}" type="datetimeFigureOut">
              <a:rPr lang="en-US" smtClean="0"/>
              <a:t>9/25/2023</a:t>
            </a:fld>
            <a:endParaRPr lang="en-US"/>
          </a:p>
        </p:txBody>
      </p:sp>
      <p:sp>
        <p:nvSpPr>
          <p:cNvPr id="6" name="Footer Placeholder 5">
            <a:extLst>
              <a:ext uri="{FF2B5EF4-FFF2-40B4-BE49-F238E27FC236}">
                <a16:creationId xmlns:a16="http://schemas.microsoft.com/office/drawing/2014/main" id="{441556D1-3242-884C-BE3F-57132176F5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E65B13-4830-294C-ADB8-69FD8257E1C7}"/>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2980660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8E7960-0392-7E41-BDA0-AC785BE50F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CC17396-FFED-7E4F-9B65-42BDF83690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ACD7D7A-00F3-5E49-B15E-B1D8D9FBDC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9CB63-FCBD-6F4E-8636-919B0FDD9EC4}" type="datetimeFigureOut">
              <a:rPr lang="en-US" smtClean="0"/>
              <a:t>9/25/2023</a:t>
            </a:fld>
            <a:endParaRPr lang="en-US"/>
          </a:p>
        </p:txBody>
      </p:sp>
      <p:sp>
        <p:nvSpPr>
          <p:cNvPr id="5" name="Footer Placeholder 4">
            <a:extLst>
              <a:ext uri="{FF2B5EF4-FFF2-40B4-BE49-F238E27FC236}">
                <a16:creationId xmlns:a16="http://schemas.microsoft.com/office/drawing/2014/main" id="{870ABE31-EB0B-084E-8E5B-5E8481AF6B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25F20D-7AF5-D545-9239-D60669CA0E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D2C5D-1260-8A46-832A-EA8D332CE1AB}" type="slidenum">
              <a:rPr lang="en-US" smtClean="0"/>
              <a:t>‹#›</a:t>
            </a:fld>
            <a:endParaRPr lang="en-US"/>
          </a:p>
        </p:txBody>
      </p:sp>
    </p:spTree>
    <p:extLst>
      <p:ext uri="{BB962C8B-B14F-4D97-AF65-F5344CB8AC3E}">
        <p14:creationId xmlns:p14="http://schemas.microsoft.com/office/powerpoint/2010/main" val="3120160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gambleaware.nsw.gov.au/resources-and-education/check-out-our-research/published-research/nsw-youth-gambling-study-202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YEdoie3UpZ0"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hyperlink" Target="https://australiainstitute.org.au/wp-content/uploads/2020/12/P860-Risks-to-kids-from-video-games-Web.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australiainstitute.org.au/wp-content/uploads/2020/12/P860-Risks-to-kids-from-video-games-Web.pdf" TargetMode="External"/><Relationship Id="rId4" Type="http://schemas.openxmlformats.org/officeDocument/2006/relationships/hyperlink" Target="https://aifs.gov.au/agrc/publications/is-it-gambling-or-game#3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australiainstitute.org.au/wp-content/uploads/2020/12/P860-Risks-to-kids-from-video-games-Web.pdf" TargetMode="External"/><Relationship Id="rId4" Type="http://schemas.openxmlformats.org/officeDocument/2006/relationships/hyperlink" Target="https://www.youtube.com/watch?app=desktop&amp;v=Em-lhJCbY4c"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australiainstitute.org.au/wp-content/uploads/2020/12/P860-Risks-to-kids-from-video-games-Web.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www.videogames.org.au/skin-betti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gambleaware.nsw.gov.au/resources-and-education/check-out-our-research/published-research/nsw-youth-gambling-study-2020"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videogames.org.au/skin-betting/" TargetMode="External"/><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www.ipsos.com/en-uk/effect-gambling-advertising-children-young-people-and-vulnerable-adult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www.gambleaware.nsw.gov.au/resources-and-education/check-out-our-research/published-research/nsw-youth-gambling-study-202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hyperlink" Target="https://www.esafety.gov.au/"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s://headspace.org.au/" TargetMode="External"/><Relationship Id="rId5" Type="http://schemas.openxmlformats.org/officeDocument/2006/relationships/hyperlink" Target="https://kidshelpline.com.au/" TargetMode="External"/><Relationship Id="rId4" Type="http://schemas.openxmlformats.org/officeDocument/2006/relationships/hyperlink" Target="https://www.gambleaware.nsw.gov.au/"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senetlegal.com/what-is-gambl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27CD1F4-8C1E-1849-82D9-57E2A8EF2F5E}"/>
              </a:ext>
            </a:extLst>
          </p:cNvPr>
          <p:cNvPicPr>
            <a:picLocks noChangeAspect="1"/>
          </p:cNvPicPr>
          <p:nvPr/>
        </p:nvPicPr>
        <p:blipFill>
          <a:blip r:embed="rId3"/>
          <a:stretch>
            <a:fillRect/>
          </a:stretch>
        </p:blipFill>
        <p:spPr>
          <a:xfrm>
            <a:off x="0" y="0"/>
            <a:ext cx="12196482" cy="6858000"/>
          </a:xfrm>
          <a:prstGeom prst="rect">
            <a:avLst/>
          </a:prstGeom>
        </p:spPr>
      </p:pic>
      <p:sp>
        <p:nvSpPr>
          <p:cNvPr id="4" name="TextBox 3">
            <a:extLst>
              <a:ext uri="{FF2B5EF4-FFF2-40B4-BE49-F238E27FC236}">
                <a16:creationId xmlns:a16="http://schemas.microsoft.com/office/drawing/2014/main" id="{B6DF974D-FF04-6245-B840-39757754388B}"/>
              </a:ext>
            </a:extLst>
          </p:cNvPr>
          <p:cNvSpPr txBox="1"/>
          <p:nvPr/>
        </p:nvSpPr>
        <p:spPr>
          <a:xfrm>
            <a:off x="785309" y="4434214"/>
            <a:ext cx="5062872" cy="369332"/>
          </a:xfrm>
          <a:prstGeom prst="rect">
            <a:avLst/>
          </a:prstGeom>
          <a:noFill/>
        </p:spPr>
        <p:txBody>
          <a:bodyPr wrap="square" lIns="0" tIns="0" rIns="0" bIns="0" rtlCol="0">
            <a:spAutoFit/>
          </a:bodyPr>
          <a:lstStyle/>
          <a:p>
            <a:r>
              <a:rPr lang="en-AU" sz="2400" dirty="0">
                <a:solidFill>
                  <a:schemeClr val="bg1"/>
                </a:solidFill>
                <a:latin typeface="Public Sans" pitchFamily="2" charset="0"/>
              </a:rPr>
              <a:t>Facilitator’s name and organisation</a:t>
            </a:r>
          </a:p>
        </p:txBody>
      </p:sp>
    </p:spTree>
    <p:extLst>
      <p:ext uri="{BB962C8B-B14F-4D97-AF65-F5344CB8AC3E}">
        <p14:creationId xmlns:p14="http://schemas.microsoft.com/office/powerpoint/2010/main" val="4157750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7878ACA6-9041-DC4B-8D50-3F4B86A7E599}"/>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270051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ED3100E-CF10-5B49-8B52-E67571F3A8D9}"/>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627201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DA2F4792-8A52-6044-9432-5F0BD4B7B88E}"/>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2117396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7CFF3DA-423E-9344-A8B0-CF43A2E3A114}"/>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2637084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0C6670D-859D-604E-9C4D-37C5699A0128}"/>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2742827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9F6722D-D9C9-9949-B7C4-EC2616D561BA}"/>
              </a:ext>
            </a:extLst>
          </p:cNvPr>
          <p:cNvPicPr>
            <a:picLocks noChangeAspect="1"/>
          </p:cNvPicPr>
          <p:nvPr/>
        </p:nvPicPr>
        <p:blipFill>
          <a:blip r:embed="rId3"/>
          <a:stretch>
            <a:fillRect/>
          </a:stretch>
        </p:blipFill>
        <p:spPr>
          <a:xfrm>
            <a:off x="0" y="0"/>
            <a:ext cx="12196482" cy="6858000"/>
          </a:xfrm>
          <a:prstGeom prst="rect">
            <a:avLst/>
          </a:prstGeom>
        </p:spPr>
      </p:pic>
      <p:sp>
        <p:nvSpPr>
          <p:cNvPr id="2" name="Action Button: Custom 1">
            <a:hlinkClick r:id="rId4" highlightClick="1"/>
            <a:extLst>
              <a:ext uri="{FF2B5EF4-FFF2-40B4-BE49-F238E27FC236}">
                <a16:creationId xmlns:a16="http://schemas.microsoft.com/office/drawing/2014/main" id="{D8BE576F-4380-A341-A580-A0B71EF6B8B5}"/>
              </a:ext>
            </a:extLst>
          </p:cNvPr>
          <p:cNvSpPr/>
          <p:nvPr/>
        </p:nvSpPr>
        <p:spPr>
          <a:xfrm>
            <a:off x="7787473" y="5828044"/>
            <a:ext cx="3617406" cy="37178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746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on Button: Custom 1">
            <a:hlinkClick r:id="rId3" highlightClick="1"/>
            <a:extLst>
              <a:ext uri="{FF2B5EF4-FFF2-40B4-BE49-F238E27FC236}">
                <a16:creationId xmlns:a16="http://schemas.microsoft.com/office/drawing/2014/main" id="{1E54CEF7-B222-4E42-BC01-95A1F198D2AB}"/>
              </a:ext>
            </a:extLst>
          </p:cNvPr>
          <p:cNvSpPr/>
          <p:nvPr/>
        </p:nvSpPr>
        <p:spPr>
          <a:xfrm>
            <a:off x="6792686" y="1600200"/>
            <a:ext cx="4615543" cy="3222171"/>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4" highlightClick="1"/>
            <a:extLst>
              <a:ext uri="{FF2B5EF4-FFF2-40B4-BE49-F238E27FC236}">
                <a16:creationId xmlns:a16="http://schemas.microsoft.com/office/drawing/2014/main" id="{50C16286-5198-8248-B712-FDEE9C989F19}"/>
              </a:ext>
            </a:extLst>
          </p:cNvPr>
          <p:cNvSpPr/>
          <p:nvPr/>
        </p:nvSpPr>
        <p:spPr>
          <a:xfrm>
            <a:off x="685800" y="4669971"/>
            <a:ext cx="3429000" cy="293915"/>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Description automatically generated">
            <a:extLst>
              <a:ext uri="{FF2B5EF4-FFF2-40B4-BE49-F238E27FC236}">
                <a16:creationId xmlns:a16="http://schemas.microsoft.com/office/drawing/2014/main" id="{C81B4ED1-0CD7-7043-9128-D84CB32E829E}"/>
              </a:ext>
            </a:extLst>
          </p:cNvPr>
          <p:cNvPicPr>
            <a:picLocks noChangeAspect="1"/>
          </p:cNvPicPr>
          <p:nvPr/>
        </p:nvPicPr>
        <p:blipFill>
          <a:blip r:embed="rId5"/>
          <a:stretch>
            <a:fillRect/>
          </a:stretch>
        </p:blipFill>
        <p:spPr>
          <a:xfrm>
            <a:off x="0" y="0"/>
            <a:ext cx="12196482" cy="6858000"/>
          </a:xfrm>
          <a:prstGeom prst="rect">
            <a:avLst/>
          </a:prstGeom>
        </p:spPr>
      </p:pic>
      <p:sp>
        <p:nvSpPr>
          <p:cNvPr id="9" name="Action Button: Custom 8">
            <a:hlinkClick r:id="rId4" highlightClick="1"/>
            <a:extLst>
              <a:ext uri="{FF2B5EF4-FFF2-40B4-BE49-F238E27FC236}">
                <a16:creationId xmlns:a16="http://schemas.microsoft.com/office/drawing/2014/main" id="{514A25D5-5605-D54D-A2E0-E1E1C4FC39E9}"/>
              </a:ext>
            </a:extLst>
          </p:cNvPr>
          <p:cNvSpPr/>
          <p:nvPr/>
        </p:nvSpPr>
        <p:spPr>
          <a:xfrm>
            <a:off x="685800" y="4669971"/>
            <a:ext cx="3320143" cy="293915"/>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Custom 9">
            <a:hlinkClick r:id="rId3" highlightClick="1"/>
            <a:extLst>
              <a:ext uri="{FF2B5EF4-FFF2-40B4-BE49-F238E27FC236}">
                <a16:creationId xmlns:a16="http://schemas.microsoft.com/office/drawing/2014/main" id="{E653D9B4-93E5-474E-AF73-15860E6270BA}"/>
              </a:ext>
            </a:extLst>
          </p:cNvPr>
          <p:cNvSpPr/>
          <p:nvPr/>
        </p:nvSpPr>
        <p:spPr>
          <a:xfrm>
            <a:off x="6792686" y="1600200"/>
            <a:ext cx="4615543" cy="3222171"/>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3415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5B73F4AB-C6C8-DB46-9440-1EADD996657E}"/>
              </a:ext>
            </a:extLst>
          </p:cNvPr>
          <p:cNvPicPr>
            <a:picLocks noChangeAspect="1"/>
          </p:cNvPicPr>
          <p:nvPr/>
        </p:nvPicPr>
        <p:blipFill>
          <a:blip r:embed="rId3"/>
          <a:stretch>
            <a:fillRect/>
          </a:stretch>
        </p:blipFill>
        <p:spPr>
          <a:xfrm>
            <a:off x="0" y="0"/>
            <a:ext cx="12196482" cy="6858000"/>
          </a:xfrm>
          <a:prstGeom prst="rect">
            <a:avLst/>
          </a:prstGeom>
        </p:spPr>
      </p:pic>
      <p:sp>
        <p:nvSpPr>
          <p:cNvPr id="2" name="Action Button: Custom 1">
            <a:hlinkClick r:id="rId4" highlightClick="1"/>
            <a:extLst>
              <a:ext uri="{FF2B5EF4-FFF2-40B4-BE49-F238E27FC236}">
                <a16:creationId xmlns:a16="http://schemas.microsoft.com/office/drawing/2014/main" id="{C3142924-C493-6541-B55E-5D468041C692}"/>
              </a:ext>
            </a:extLst>
          </p:cNvPr>
          <p:cNvSpPr/>
          <p:nvPr/>
        </p:nvSpPr>
        <p:spPr>
          <a:xfrm>
            <a:off x="4898571" y="1600200"/>
            <a:ext cx="6542315" cy="298268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5" highlightClick="1"/>
            <a:extLst>
              <a:ext uri="{FF2B5EF4-FFF2-40B4-BE49-F238E27FC236}">
                <a16:creationId xmlns:a16="http://schemas.microsoft.com/office/drawing/2014/main" id="{FFC00F0D-38A8-FB44-9EE1-C10242991A99}"/>
              </a:ext>
            </a:extLst>
          </p:cNvPr>
          <p:cNvSpPr/>
          <p:nvPr/>
        </p:nvSpPr>
        <p:spPr>
          <a:xfrm>
            <a:off x="729343" y="4996543"/>
            <a:ext cx="3233057" cy="34834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0235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1A3A7FB5-5756-3D4F-B951-F1C779B12AF6}"/>
              </a:ext>
            </a:extLst>
          </p:cNvPr>
          <p:cNvPicPr>
            <a:picLocks noChangeAspect="1"/>
          </p:cNvPicPr>
          <p:nvPr/>
        </p:nvPicPr>
        <p:blipFill>
          <a:blip r:embed="rId3"/>
          <a:stretch>
            <a:fillRect/>
          </a:stretch>
        </p:blipFill>
        <p:spPr>
          <a:xfrm>
            <a:off x="0" y="0"/>
            <a:ext cx="12196482" cy="6858000"/>
          </a:xfrm>
          <a:prstGeom prst="rect">
            <a:avLst/>
          </a:prstGeom>
        </p:spPr>
      </p:pic>
      <p:sp>
        <p:nvSpPr>
          <p:cNvPr id="2" name="Action Button: Custom 1">
            <a:hlinkClick r:id="rId4" highlightClick="1"/>
            <a:extLst>
              <a:ext uri="{FF2B5EF4-FFF2-40B4-BE49-F238E27FC236}">
                <a16:creationId xmlns:a16="http://schemas.microsoft.com/office/drawing/2014/main" id="{3736B519-A10F-D749-9B2C-B35A1E944F89}"/>
              </a:ext>
            </a:extLst>
          </p:cNvPr>
          <p:cNvSpPr/>
          <p:nvPr/>
        </p:nvSpPr>
        <p:spPr>
          <a:xfrm>
            <a:off x="4800600" y="1611086"/>
            <a:ext cx="6629400" cy="370114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5" highlightClick="1"/>
            <a:extLst>
              <a:ext uri="{FF2B5EF4-FFF2-40B4-BE49-F238E27FC236}">
                <a16:creationId xmlns:a16="http://schemas.microsoft.com/office/drawing/2014/main" id="{22C17F34-BAFB-9A4C-AD51-C22FF31485E7}"/>
              </a:ext>
            </a:extLst>
          </p:cNvPr>
          <p:cNvSpPr/>
          <p:nvPr/>
        </p:nvSpPr>
        <p:spPr>
          <a:xfrm>
            <a:off x="1186543" y="5812971"/>
            <a:ext cx="3298371" cy="39188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8533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4BE384EF-20EC-A945-84B8-35DDBB8E24B9}"/>
              </a:ext>
            </a:extLst>
          </p:cNvPr>
          <p:cNvPicPr>
            <a:picLocks noChangeAspect="1"/>
          </p:cNvPicPr>
          <p:nvPr/>
        </p:nvPicPr>
        <p:blipFill>
          <a:blip r:embed="rId3"/>
          <a:stretch>
            <a:fillRect/>
          </a:stretch>
        </p:blipFill>
        <p:spPr>
          <a:xfrm>
            <a:off x="0" y="0"/>
            <a:ext cx="12196482" cy="6858000"/>
          </a:xfrm>
          <a:prstGeom prst="rect">
            <a:avLst/>
          </a:prstGeom>
        </p:spPr>
      </p:pic>
      <p:sp>
        <p:nvSpPr>
          <p:cNvPr id="4" name="Action Button: Custom 3">
            <a:hlinkClick r:id="rId4" highlightClick="1"/>
            <a:extLst>
              <a:ext uri="{FF2B5EF4-FFF2-40B4-BE49-F238E27FC236}">
                <a16:creationId xmlns:a16="http://schemas.microsoft.com/office/drawing/2014/main" id="{07582E10-AB50-6946-95AF-4957488F2A0A}"/>
              </a:ext>
            </a:extLst>
          </p:cNvPr>
          <p:cNvSpPr/>
          <p:nvPr/>
        </p:nvSpPr>
        <p:spPr>
          <a:xfrm>
            <a:off x="1175657" y="5823857"/>
            <a:ext cx="2579914" cy="381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275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0039D76-CC83-FE4A-9527-1823A7DD71E8}"/>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564468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imeline&#10;&#10;Description automatically generated">
            <a:extLst>
              <a:ext uri="{FF2B5EF4-FFF2-40B4-BE49-F238E27FC236}">
                <a16:creationId xmlns:a16="http://schemas.microsoft.com/office/drawing/2014/main" id="{559003EF-ACB5-4147-A617-AE85419FD70A}"/>
              </a:ext>
            </a:extLst>
          </p:cNvPr>
          <p:cNvPicPr>
            <a:picLocks noChangeAspect="1"/>
          </p:cNvPicPr>
          <p:nvPr/>
        </p:nvPicPr>
        <p:blipFill>
          <a:blip r:embed="rId3"/>
          <a:stretch>
            <a:fillRect/>
          </a:stretch>
        </p:blipFill>
        <p:spPr>
          <a:xfrm>
            <a:off x="0" y="0"/>
            <a:ext cx="12196482" cy="6858000"/>
          </a:xfrm>
          <a:prstGeom prst="rect">
            <a:avLst/>
          </a:prstGeom>
        </p:spPr>
      </p:pic>
      <p:sp>
        <p:nvSpPr>
          <p:cNvPr id="2" name="Action Button: Custom 1">
            <a:hlinkClick r:id="rId4" highlightClick="1"/>
            <a:extLst>
              <a:ext uri="{FF2B5EF4-FFF2-40B4-BE49-F238E27FC236}">
                <a16:creationId xmlns:a16="http://schemas.microsoft.com/office/drawing/2014/main" id="{0686C384-A1E9-2E4B-A785-ECC5BCE2F0DB}"/>
              </a:ext>
            </a:extLst>
          </p:cNvPr>
          <p:cNvSpPr/>
          <p:nvPr/>
        </p:nvSpPr>
        <p:spPr>
          <a:xfrm>
            <a:off x="5769429" y="5921829"/>
            <a:ext cx="2220685" cy="3048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103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79250-3907-2A4C-A3CC-B3D917D7ED61}"/>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237792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with medium confidence">
            <a:extLst>
              <a:ext uri="{FF2B5EF4-FFF2-40B4-BE49-F238E27FC236}">
                <a16:creationId xmlns:a16="http://schemas.microsoft.com/office/drawing/2014/main" id="{136406CB-A838-6B42-813A-90562B44072E}"/>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519382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5502CAE-51A0-A043-8B80-C80652CB7DFA}"/>
              </a:ext>
            </a:extLst>
          </p:cNvPr>
          <p:cNvPicPr>
            <a:picLocks noChangeAspect="1"/>
          </p:cNvPicPr>
          <p:nvPr/>
        </p:nvPicPr>
        <p:blipFill>
          <a:blip r:embed="rId3"/>
          <a:stretch>
            <a:fillRect/>
          </a:stretch>
        </p:blipFill>
        <p:spPr>
          <a:xfrm>
            <a:off x="-89336" y="0"/>
            <a:ext cx="12281335" cy="6905712"/>
          </a:xfrm>
          <a:prstGeom prst="rect">
            <a:avLst/>
          </a:prstGeom>
        </p:spPr>
      </p:pic>
    </p:spTree>
    <p:extLst>
      <p:ext uri="{BB962C8B-B14F-4D97-AF65-F5344CB8AC3E}">
        <p14:creationId xmlns:p14="http://schemas.microsoft.com/office/powerpoint/2010/main" val="3460914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DE570E55-9963-784A-A3A4-60138ECCCDF3}"/>
              </a:ext>
            </a:extLst>
          </p:cNvPr>
          <p:cNvPicPr>
            <a:picLocks noChangeAspect="1"/>
          </p:cNvPicPr>
          <p:nvPr/>
        </p:nvPicPr>
        <p:blipFill>
          <a:blip r:embed="rId2"/>
          <a:stretch>
            <a:fillRect/>
          </a:stretch>
        </p:blipFill>
        <p:spPr>
          <a:xfrm>
            <a:off x="0" y="0"/>
            <a:ext cx="12196482" cy="6858000"/>
          </a:xfrm>
          <a:prstGeom prst="rect">
            <a:avLst/>
          </a:prstGeom>
        </p:spPr>
      </p:pic>
      <p:sp>
        <p:nvSpPr>
          <p:cNvPr id="2" name="Action Button: Custom 1">
            <a:hlinkClick r:id="rId3" highlightClick="1"/>
            <a:extLst>
              <a:ext uri="{FF2B5EF4-FFF2-40B4-BE49-F238E27FC236}">
                <a16:creationId xmlns:a16="http://schemas.microsoft.com/office/drawing/2014/main" id="{25D7CAE8-CE65-8843-BA87-CBCBF4929995}"/>
              </a:ext>
            </a:extLst>
          </p:cNvPr>
          <p:cNvSpPr/>
          <p:nvPr/>
        </p:nvSpPr>
        <p:spPr>
          <a:xfrm>
            <a:off x="4931229" y="5889171"/>
            <a:ext cx="3635828" cy="41365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699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07218364-72B4-2045-8051-81889C5E648A}"/>
              </a:ext>
            </a:extLst>
          </p:cNvPr>
          <p:cNvPicPr>
            <a:picLocks noChangeAspect="1"/>
          </p:cNvPicPr>
          <p:nvPr/>
        </p:nvPicPr>
        <p:blipFill>
          <a:blip r:embed="rId2"/>
          <a:stretch>
            <a:fillRect/>
          </a:stretch>
        </p:blipFill>
        <p:spPr>
          <a:xfrm>
            <a:off x="0" y="0"/>
            <a:ext cx="12196482" cy="6858000"/>
          </a:xfrm>
          <a:prstGeom prst="rect">
            <a:avLst/>
          </a:prstGeom>
        </p:spPr>
      </p:pic>
      <p:sp>
        <p:nvSpPr>
          <p:cNvPr id="2" name="Action Button: Custom 1">
            <a:hlinkClick r:id="rId3" highlightClick="1"/>
            <a:extLst>
              <a:ext uri="{FF2B5EF4-FFF2-40B4-BE49-F238E27FC236}">
                <a16:creationId xmlns:a16="http://schemas.microsoft.com/office/drawing/2014/main" id="{3183CD8F-64B2-C14F-AA7E-F3CFE53CF6A4}"/>
              </a:ext>
            </a:extLst>
          </p:cNvPr>
          <p:cNvSpPr/>
          <p:nvPr/>
        </p:nvSpPr>
        <p:spPr>
          <a:xfrm>
            <a:off x="827314" y="5638800"/>
            <a:ext cx="2667000" cy="381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368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CD3166D9-F442-2647-9D66-F32804B2E042}"/>
              </a:ext>
            </a:extLst>
          </p:cNvPr>
          <p:cNvPicPr>
            <a:picLocks noChangeAspect="1"/>
          </p:cNvPicPr>
          <p:nvPr/>
        </p:nvPicPr>
        <p:blipFill>
          <a:blip r:embed="rId3"/>
          <a:stretch>
            <a:fillRect/>
          </a:stretch>
        </p:blipFill>
        <p:spPr>
          <a:xfrm>
            <a:off x="0" y="0"/>
            <a:ext cx="12196482" cy="6858000"/>
          </a:xfrm>
          <a:prstGeom prst="rect">
            <a:avLst/>
          </a:prstGeom>
        </p:spPr>
      </p:pic>
      <p:sp>
        <p:nvSpPr>
          <p:cNvPr id="2" name="Action Button: Custom 1">
            <a:hlinkClick r:id="rId4" highlightClick="1"/>
            <a:extLst>
              <a:ext uri="{FF2B5EF4-FFF2-40B4-BE49-F238E27FC236}">
                <a16:creationId xmlns:a16="http://schemas.microsoft.com/office/drawing/2014/main" id="{3E10811F-17EA-8B43-A022-D1080DD5639C}"/>
              </a:ext>
            </a:extLst>
          </p:cNvPr>
          <p:cNvSpPr/>
          <p:nvPr/>
        </p:nvSpPr>
        <p:spPr>
          <a:xfrm>
            <a:off x="631371" y="5257800"/>
            <a:ext cx="2525486" cy="4354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96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holding a phone&#10;&#10;Description automatically generated with low confidence">
            <a:extLst>
              <a:ext uri="{FF2B5EF4-FFF2-40B4-BE49-F238E27FC236}">
                <a16:creationId xmlns:a16="http://schemas.microsoft.com/office/drawing/2014/main" id="{EBF359B5-62F4-4D4C-BCBD-2E72C9702B05}"/>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141450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1656EE69-8CA4-5849-B731-974F946786DD}"/>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2356797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570BF95-7D46-CB46-BF91-E8188ABB36C7}"/>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1576574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bsite&#10;&#10;Description automatically generated">
            <a:extLst>
              <a:ext uri="{FF2B5EF4-FFF2-40B4-BE49-F238E27FC236}">
                <a16:creationId xmlns:a16="http://schemas.microsoft.com/office/drawing/2014/main" id="{433F3501-8570-7E42-9497-27751F65B725}"/>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255512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E6188F9-2D34-A141-BFD4-5D5DB51FA961}"/>
              </a:ext>
            </a:extLst>
          </p:cNvPr>
          <p:cNvPicPr>
            <a:picLocks noChangeAspect="1"/>
          </p:cNvPicPr>
          <p:nvPr/>
        </p:nvPicPr>
        <p:blipFill>
          <a:blip r:embed="rId3"/>
          <a:stretch>
            <a:fillRect/>
          </a:stretch>
        </p:blipFill>
        <p:spPr>
          <a:xfrm>
            <a:off x="0" y="0"/>
            <a:ext cx="12196482" cy="6858000"/>
          </a:xfrm>
          <a:prstGeom prst="rect">
            <a:avLst/>
          </a:prstGeom>
        </p:spPr>
      </p:pic>
      <p:sp>
        <p:nvSpPr>
          <p:cNvPr id="2" name="Action Button: Custom 1">
            <a:hlinkClick r:id="rId4" highlightClick="1"/>
            <a:extLst>
              <a:ext uri="{FF2B5EF4-FFF2-40B4-BE49-F238E27FC236}">
                <a16:creationId xmlns:a16="http://schemas.microsoft.com/office/drawing/2014/main" id="{389AB8AE-5531-4F4C-83B8-56BC8002C9B2}"/>
              </a:ext>
            </a:extLst>
          </p:cNvPr>
          <p:cNvSpPr/>
          <p:nvPr/>
        </p:nvSpPr>
        <p:spPr>
          <a:xfrm>
            <a:off x="6803571" y="5834743"/>
            <a:ext cx="3696531" cy="34834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764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2D661056-A179-8845-A877-0C613B98CC09}"/>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1207612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8D55D068-008E-5D45-A58F-F3B0ACCC4E65}"/>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01636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1D8513BC-AFD2-2144-8531-A13F75D23245}"/>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288147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CF66AFD-086B-C64C-B7BC-0CE5C8735FA7}"/>
              </a:ext>
            </a:extLst>
          </p:cNvPr>
          <p:cNvPicPr>
            <a:picLocks noChangeAspect="1"/>
          </p:cNvPicPr>
          <p:nvPr/>
        </p:nvPicPr>
        <p:blipFill>
          <a:blip r:embed="rId2"/>
          <a:stretch>
            <a:fillRect/>
          </a:stretch>
        </p:blipFill>
        <p:spPr>
          <a:xfrm>
            <a:off x="0" y="0"/>
            <a:ext cx="12196482" cy="6858000"/>
          </a:xfrm>
          <a:prstGeom prst="rect">
            <a:avLst/>
          </a:prstGeom>
        </p:spPr>
      </p:pic>
    </p:spTree>
    <p:extLst>
      <p:ext uri="{BB962C8B-B14F-4D97-AF65-F5344CB8AC3E}">
        <p14:creationId xmlns:p14="http://schemas.microsoft.com/office/powerpoint/2010/main" val="1883738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E2F4074F-4FD4-D049-BE58-9F909D54BDC1}"/>
              </a:ext>
            </a:extLst>
          </p:cNvPr>
          <p:cNvPicPr>
            <a:picLocks noChangeAspect="1"/>
          </p:cNvPicPr>
          <p:nvPr/>
        </p:nvPicPr>
        <p:blipFill>
          <a:blip r:embed="rId3"/>
          <a:stretch>
            <a:fillRect/>
          </a:stretch>
        </p:blipFill>
        <p:spPr>
          <a:xfrm>
            <a:off x="0" y="0"/>
            <a:ext cx="12196482" cy="6858000"/>
          </a:xfrm>
          <a:prstGeom prst="rect">
            <a:avLst/>
          </a:prstGeom>
        </p:spPr>
      </p:pic>
      <p:sp>
        <p:nvSpPr>
          <p:cNvPr id="6" name="Action Button: Custom 5">
            <a:hlinkClick r:id="rId4" highlightClick="1"/>
            <a:extLst>
              <a:ext uri="{FF2B5EF4-FFF2-40B4-BE49-F238E27FC236}">
                <a16:creationId xmlns:a16="http://schemas.microsoft.com/office/drawing/2014/main" id="{2F3D6CE5-5E3E-8045-B87A-730705B1DEEA}"/>
              </a:ext>
            </a:extLst>
          </p:cNvPr>
          <p:cNvSpPr/>
          <p:nvPr/>
        </p:nvSpPr>
        <p:spPr>
          <a:xfrm>
            <a:off x="748180" y="2146146"/>
            <a:ext cx="3870002" cy="34834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Custom 6">
            <a:hlinkClick r:id="rId5" highlightClick="1"/>
            <a:extLst>
              <a:ext uri="{FF2B5EF4-FFF2-40B4-BE49-F238E27FC236}">
                <a16:creationId xmlns:a16="http://schemas.microsoft.com/office/drawing/2014/main" id="{A9E2D0CA-3AD3-134A-9060-1F874A70BA8B}"/>
              </a:ext>
            </a:extLst>
          </p:cNvPr>
          <p:cNvSpPr/>
          <p:nvPr/>
        </p:nvSpPr>
        <p:spPr>
          <a:xfrm>
            <a:off x="748180" y="3386011"/>
            <a:ext cx="3371238" cy="34834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Custom 8">
            <a:hlinkClick r:id="rId6" highlightClick="1"/>
            <a:extLst>
              <a:ext uri="{FF2B5EF4-FFF2-40B4-BE49-F238E27FC236}">
                <a16:creationId xmlns:a16="http://schemas.microsoft.com/office/drawing/2014/main" id="{77938673-5CCA-4F46-87F8-AE2EFB67B6E3}"/>
              </a:ext>
            </a:extLst>
          </p:cNvPr>
          <p:cNvSpPr/>
          <p:nvPr/>
        </p:nvSpPr>
        <p:spPr>
          <a:xfrm>
            <a:off x="748180" y="4315909"/>
            <a:ext cx="3020256" cy="34834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Custom 9">
            <a:hlinkClick r:id="rId7" highlightClick="1"/>
            <a:extLst>
              <a:ext uri="{FF2B5EF4-FFF2-40B4-BE49-F238E27FC236}">
                <a16:creationId xmlns:a16="http://schemas.microsoft.com/office/drawing/2014/main" id="{34530B03-8279-F64A-8B59-13AEDE347EA7}"/>
              </a:ext>
            </a:extLst>
          </p:cNvPr>
          <p:cNvSpPr/>
          <p:nvPr/>
        </p:nvSpPr>
        <p:spPr>
          <a:xfrm>
            <a:off x="748180" y="5230309"/>
            <a:ext cx="2595384" cy="34834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406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09178A2-F8B4-6C4A-8A1B-87BE26B4E034}"/>
              </a:ext>
            </a:extLst>
          </p:cNvPr>
          <p:cNvPicPr>
            <a:picLocks noChangeAspect="1"/>
          </p:cNvPicPr>
          <p:nvPr/>
        </p:nvPicPr>
        <p:blipFill>
          <a:blip r:embed="rId3"/>
          <a:stretch>
            <a:fillRect/>
          </a:stretch>
        </p:blipFill>
        <p:spPr>
          <a:xfrm>
            <a:off x="0" y="0"/>
            <a:ext cx="12196482" cy="6858000"/>
          </a:xfrm>
          <a:prstGeom prst="rect">
            <a:avLst/>
          </a:prstGeom>
        </p:spPr>
      </p:pic>
      <p:sp>
        <p:nvSpPr>
          <p:cNvPr id="4" name="TextBox 3">
            <a:extLst>
              <a:ext uri="{FF2B5EF4-FFF2-40B4-BE49-F238E27FC236}">
                <a16:creationId xmlns:a16="http://schemas.microsoft.com/office/drawing/2014/main" id="{6EB574C4-9F73-EF49-ACB8-07CC9AA7FBB3}"/>
              </a:ext>
            </a:extLst>
          </p:cNvPr>
          <p:cNvSpPr txBox="1"/>
          <p:nvPr/>
        </p:nvSpPr>
        <p:spPr>
          <a:xfrm>
            <a:off x="758123" y="4096756"/>
            <a:ext cx="4885150" cy="1107996"/>
          </a:xfrm>
          <a:prstGeom prst="rect">
            <a:avLst/>
          </a:prstGeom>
          <a:noFill/>
        </p:spPr>
        <p:txBody>
          <a:bodyPr wrap="square" lIns="0" tIns="0" rIns="0" bIns="0" rtlCol="0">
            <a:spAutoFit/>
          </a:bodyPr>
          <a:lstStyle/>
          <a:p>
            <a:r>
              <a:rPr lang="en-AU" sz="2400" dirty="0">
                <a:latin typeface="Public Sans" pitchFamily="2" charset="0"/>
              </a:rPr>
              <a:t>Please give examples of local youth services and activities in your </a:t>
            </a:r>
            <a:r>
              <a:rPr lang="en-AU" sz="2400" dirty="0" err="1">
                <a:latin typeface="Public Sans" pitchFamily="2" charset="0"/>
              </a:rPr>
              <a:t>GambleAware</a:t>
            </a:r>
            <a:r>
              <a:rPr lang="en-AU" sz="2400" dirty="0">
                <a:latin typeface="Public Sans" pitchFamily="2" charset="0"/>
              </a:rPr>
              <a:t> service area.</a:t>
            </a:r>
          </a:p>
        </p:txBody>
      </p:sp>
    </p:spTree>
    <p:extLst>
      <p:ext uri="{BB962C8B-B14F-4D97-AF65-F5344CB8AC3E}">
        <p14:creationId xmlns:p14="http://schemas.microsoft.com/office/powerpoint/2010/main" val="880854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77A71E4-0099-5A42-A111-B3817CD37046}"/>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48606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with medium confidence">
            <a:extLst>
              <a:ext uri="{FF2B5EF4-FFF2-40B4-BE49-F238E27FC236}">
                <a16:creationId xmlns:a16="http://schemas.microsoft.com/office/drawing/2014/main" id="{F9D93DDF-75B0-4947-8482-DD1E0C18431E}"/>
              </a:ext>
            </a:extLst>
          </p:cNvPr>
          <p:cNvPicPr>
            <a:picLocks noChangeAspect="1"/>
          </p:cNvPicPr>
          <p:nvPr/>
        </p:nvPicPr>
        <p:blipFill>
          <a:blip r:embed="rId2"/>
          <a:stretch>
            <a:fillRect/>
          </a:stretch>
        </p:blipFill>
        <p:spPr>
          <a:xfrm>
            <a:off x="0" y="0"/>
            <a:ext cx="12196482" cy="6858000"/>
          </a:xfrm>
          <a:prstGeom prst="rect">
            <a:avLst/>
          </a:prstGeom>
        </p:spPr>
      </p:pic>
    </p:spTree>
    <p:extLst>
      <p:ext uri="{BB962C8B-B14F-4D97-AF65-F5344CB8AC3E}">
        <p14:creationId xmlns:p14="http://schemas.microsoft.com/office/powerpoint/2010/main" val="2817308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989D7396-19BB-1848-A93D-11A14C5A8087}"/>
              </a:ext>
            </a:extLst>
          </p:cNvPr>
          <p:cNvPicPr>
            <a:picLocks noChangeAspect="1"/>
          </p:cNvPicPr>
          <p:nvPr/>
        </p:nvPicPr>
        <p:blipFill>
          <a:blip r:embed="rId3"/>
          <a:stretch>
            <a:fillRect/>
          </a:stretch>
        </p:blipFill>
        <p:spPr>
          <a:xfrm>
            <a:off x="0" y="0"/>
            <a:ext cx="12196482" cy="6858000"/>
          </a:xfrm>
          <a:prstGeom prst="rect">
            <a:avLst/>
          </a:prstGeom>
        </p:spPr>
      </p:pic>
      <p:sp>
        <p:nvSpPr>
          <p:cNvPr id="3" name="TextBox 2">
            <a:extLst>
              <a:ext uri="{FF2B5EF4-FFF2-40B4-BE49-F238E27FC236}">
                <a16:creationId xmlns:a16="http://schemas.microsoft.com/office/drawing/2014/main" id="{4E20ACA2-27BE-8149-98EF-25B6B77B50E0}"/>
              </a:ext>
            </a:extLst>
          </p:cNvPr>
          <p:cNvSpPr txBox="1"/>
          <p:nvPr/>
        </p:nvSpPr>
        <p:spPr>
          <a:xfrm>
            <a:off x="758123" y="1582157"/>
            <a:ext cx="4662963" cy="2585323"/>
          </a:xfrm>
          <a:prstGeom prst="rect">
            <a:avLst/>
          </a:prstGeom>
          <a:noFill/>
        </p:spPr>
        <p:txBody>
          <a:bodyPr wrap="square" lIns="0" tIns="0" rIns="0" bIns="0" rtlCol="0">
            <a:spAutoFit/>
          </a:bodyPr>
          <a:lstStyle/>
          <a:p>
            <a:r>
              <a:rPr lang="en-AU" sz="2400" b="1" dirty="0">
                <a:solidFill>
                  <a:schemeClr val="bg1"/>
                </a:solidFill>
                <a:latin typeface="Public Sans" pitchFamily="2" charset="0"/>
              </a:rPr>
              <a:t>Contact details </a:t>
            </a:r>
          </a:p>
          <a:p>
            <a:endParaRPr lang="en-AU" sz="2400" dirty="0">
              <a:solidFill>
                <a:schemeClr val="bg1"/>
              </a:solidFill>
              <a:latin typeface="Public Sans" pitchFamily="2" charset="0"/>
            </a:endParaRPr>
          </a:p>
          <a:p>
            <a:r>
              <a:rPr lang="en-AU" sz="2400" dirty="0">
                <a:solidFill>
                  <a:schemeClr val="bg1"/>
                </a:solidFill>
                <a:latin typeface="Public Sans" pitchFamily="2" charset="0"/>
              </a:rPr>
              <a:t>Name:</a:t>
            </a:r>
          </a:p>
          <a:p>
            <a:endParaRPr lang="en-AU" sz="2400" dirty="0">
              <a:solidFill>
                <a:schemeClr val="bg1"/>
              </a:solidFill>
              <a:latin typeface="Public Sans" pitchFamily="2" charset="0"/>
            </a:endParaRPr>
          </a:p>
          <a:p>
            <a:r>
              <a:rPr lang="en-AU" sz="2400" dirty="0">
                <a:solidFill>
                  <a:schemeClr val="bg1"/>
                </a:solidFill>
                <a:latin typeface="Public Sans" pitchFamily="2" charset="0"/>
              </a:rPr>
              <a:t>Email:</a:t>
            </a:r>
          </a:p>
          <a:p>
            <a:endParaRPr lang="en-AU" sz="2400" dirty="0">
              <a:solidFill>
                <a:schemeClr val="bg1"/>
              </a:solidFill>
              <a:latin typeface="Public Sans" pitchFamily="2" charset="0"/>
            </a:endParaRPr>
          </a:p>
          <a:p>
            <a:r>
              <a:rPr lang="en-AU" sz="2400" dirty="0">
                <a:solidFill>
                  <a:schemeClr val="bg1"/>
                </a:solidFill>
                <a:latin typeface="Public Sans" pitchFamily="2" charset="0"/>
              </a:rPr>
              <a:t>Phone: </a:t>
            </a:r>
          </a:p>
        </p:txBody>
      </p:sp>
    </p:spTree>
    <p:extLst>
      <p:ext uri="{BB962C8B-B14F-4D97-AF65-F5344CB8AC3E}">
        <p14:creationId xmlns:p14="http://schemas.microsoft.com/office/powerpoint/2010/main" val="354919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4DA75BB1-3085-A74D-87EA-FFB41778596D}"/>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2240617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9C8899D-56DB-8941-921B-0BCA87979D27}"/>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780413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1CBEBCF3-258D-D84A-A4B7-8934C1CD1B10}"/>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62737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903CF51B-2927-4840-9C3B-544A3E39915B}"/>
              </a:ext>
            </a:extLst>
          </p:cNvPr>
          <p:cNvPicPr>
            <a:picLocks noChangeAspect="1"/>
          </p:cNvPicPr>
          <p:nvPr/>
        </p:nvPicPr>
        <p:blipFill>
          <a:blip r:embed="rId3"/>
          <a:stretch>
            <a:fillRect/>
          </a:stretch>
        </p:blipFill>
        <p:spPr>
          <a:xfrm>
            <a:off x="0" y="0"/>
            <a:ext cx="12196482" cy="6858000"/>
          </a:xfrm>
          <a:prstGeom prst="rect">
            <a:avLst/>
          </a:prstGeom>
        </p:spPr>
      </p:pic>
      <p:sp>
        <p:nvSpPr>
          <p:cNvPr id="2" name="Rectangle 1">
            <a:hlinkClick r:id="rId4"/>
            <a:hlinkHover r:id="rId4"/>
            <a:extLst>
              <a:ext uri="{FF2B5EF4-FFF2-40B4-BE49-F238E27FC236}">
                <a16:creationId xmlns:a16="http://schemas.microsoft.com/office/drawing/2014/main" id="{4F268160-08DA-804F-B015-628069D26D3A}"/>
              </a:ext>
            </a:extLst>
          </p:cNvPr>
          <p:cNvSpPr/>
          <p:nvPr/>
        </p:nvSpPr>
        <p:spPr>
          <a:xfrm>
            <a:off x="7021286" y="5867400"/>
            <a:ext cx="4463143" cy="337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026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usinesscard&#10;&#10;Description automatically generated">
            <a:extLst>
              <a:ext uri="{FF2B5EF4-FFF2-40B4-BE49-F238E27FC236}">
                <a16:creationId xmlns:a16="http://schemas.microsoft.com/office/drawing/2014/main" id="{C9DE3298-D4F2-AA4F-8F9F-CD5BFADB0AC7}"/>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4179022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17E83C9-9EBD-D447-BC7F-66A6662B378F}"/>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425547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TotalTime>
  <Words>4043</Words>
  <Application>Microsoft Office PowerPoint</Application>
  <PresentationFormat>Widescreen</PresentationFormat>
  <Paragraphs>332</Paragraphs>
  <Slides>39</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Public Sans</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Melinda Hunt</dc:creator>
  <cp:lastModifiedBy>Pooja Kukreja</cp:lastModifiedBy>
  <cp:revision>48</cp:revision>
  <dcterms:created xsi:type="dcterms:W3CDTF">2022-03-22T04:15:35Z</dcterms:created>
  <dcterms:modified xsi:type="dcterms:W3CDTF">2023-09-25T02:38:49Z</dcterms:modified>
</cp:coreProperties>
</file>